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Default Extension="png" ContentType="image/pn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20104100" cy="11309350"/>
  <p:notesSz cx="20104100" cy="1130935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/Relationships>
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37642" y="3291912"/>
            <a:ext cx="13228814" cy="4297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800" b="0" i="0">
                <a:solidFill>
                  <a:schemeClr val="tx1"/>
                </a:solidFill>
                <a:latin typeface="Helvetica Neue"/>
                <a:cs typeface="Helvetica Neue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109" y="7036299"/>
            <a:ext cx="16895881" cy="17195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0052049" y="0"/>
            <a:ext cx="10052050" cy="11308715"/>
          </a:xfrm>
          <a:custGeom>
            <a:avLst/>
            <a:gdLst/>
            <a:ahLst/>
            <a:cxnLst/>
            <a:rect l="l" t="t" r="r" b="b"/>
            <a:pathLst>
              <a:path w="10052050" h="11308715">
                <a:moveTo>
                  <a:pt x="0" y="11308555"/>
                </a:moveTo>
                <a:lnTo>
                  <a:pt x="10052049" y="11308555"/>
                </a:lnTo>
                <a:lnTo>
                  <a:pt x="10052049" y="0"/>
                </a:lnTo>
                <a:lnTo>
                  <a:pt x="0" y="0"/>
                </a:lnTo>
                <a:lnTo>
                  <a:pt x="0" y="11308555"/>
                </a:lnTo>
                <a:close/>
              </a:path>
            </a:pathLst>
          </a:custGeom>
          <a:solidFill>
            <a:srgbClr val="0A1F9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900" b="1" i="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550" b="0" i="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0052049" y="0"/>
            <a:ext cx="10052050" cy="11308715"/>
          </a:xfrm>
          <a:custGeom>
            <a:avLst/>
            <a:gdLst/>
            <a:ahLst/>
            <a:cxnLst/>
            <a:rect l="l" t="t" r="r" b="b"/>
            <a:pathLst>
              <a:path w="10052050" h="11308715">
                <a:moveTo>
                  <a:pt x="0" y="11308555"/>
                </a:moveTo>
                <a:lnTo>
                  <a:pt x="10052049" y="11308555"/>
                </a:lnTo>
                <a:lnTo>
                  <a:pt x="10052049" y="0"/>
                </a:lnTo>
                <a:lnTo>
                  <a:pt x="0" y="0"/>
                </a:lnTo>
                <a:lnTo>
                  <a:pt x="0" y="11308555"/>
                </a:lnTo>
                <a:close/>
              </a:path>
            </a:pathLst>
          </a:custGeom>
          <a:solidFill>
            <a:srgbClr val="0A1F9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900" b="1" i="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900" b="1" i="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08843" y="2374661"/>
            <a:ext cx="18286412" cy="9302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900" b="1" i="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38968" y="4246856"/>
            <a:ext cx="18826162" cy="63734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50" b="0" i="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920177" y="0"/>
            <a:ext cx="12183922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0" y="0"/>
            <a:ext cx="10052050" cy="11308715"/>
          </a:xfrm>
          <a:custGeom>
            <a:avLst/>
            <a:gdLst/>
            <a:ahLst/>
            <a:cxnLst/>
            <a:rect l="l" t="t" r="r" b="b"/>
            <a:pathLst>
              <a:path w="10052050" h="11308715">
                <a:moveTo>
                  <a:pt x="0" y="11308555"/>
                </a:moveTo>
                <a:lnTo>
                  <a:pt x="10052049" y="11308555"/>
                </a:lnTo>
                <a:lnTo>
                  <a:pt x="10052049" y="0"/>
                </a:lnTo>
                <a:lnTo>
                  <a:pt x="0" y="0"/>
                </a:lnTo>
                <a:lnTo>
                  <a:pt x="0" y="11308555"/>
                </a:lnTo>
                <a:close/>
              </a:path>
            </a:pathLst>
          </a:custGeom>
          <a:solidFill>
            <a:srgbClr val="0A009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3180366" y="2487882"/>
            <a:ext cx="3859850" cy="385985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4206229" y="3381062"/>
            <a:ext cx="2073910" cy="2073910"/>
          </a:xfrm>
          <a:custGeom>
            <a:avLst/>
            <a:gdLst/>
            <a:ahLst/>
            <a:cxnLst/>
            <a:rect l="l" t="t" r="r" b="b"/>
            <a:pathLst>
              <a:path w="2073910" h="2073910">
                <a:moveTo>
                  <a:pt x="1036744" y="0"/>
                </a:moveTo>
                <a:lnTo>
                  <a:pt x="0" y="0"/>
                </a:lnTo>
                <a:lnTo>
                  <a:pt x="0" y="2073490"/>
                </a:lnTo>
                <a:lnTo>
                  <a:pt x="414697" y="2073490"/>
                </a:lnTo>
                <a:lnTo>
                  <a:pt x="414697" y="440616"/>
                </a:lnTo>
                <a:lnTo>
                  <a:pt x="1884766" y="440616"/>
                </a:lnTo>
                <a:lnTo>
                  <a:pt x="1845728" y="388314"/>
                </a:lnTo>
                <a:lnTo>
                  <a:pt x="1816471" y="353449"/>
                </a:lnTo>
                <a:lnTo>
                  <a:pt x="1785738" y="319911"/>
                </a:lnTo>
                <a:lnTo>
                  <a:pt x="1753578" y="287751"/>
                </a:lnTo>
                <a:lnTo>
                  <a:pt x="1720040" y="257017"/>
                </a:lnTo>
                <a:lnTo>
                  <a:pt x="1685175" y="227761"/>
                </a:lnTo>
                <a:lnTo>
                  <a:pt x="1649032" y="200031"/>
                </a:lnTo>
                <a:lnTo>
                  <a:pt x="1611661" y="173878"/>
                </a:lnTo>
                <a:lnTo>
                  <a:pt x="1573112" y="149351"/>
                </a:lnTo>
                <a:lnTo>
                  <a:pt x="1533434" y="126501"/>
                </a:lnTo>
                <a:lnTo>
                  <a:pt x="1492678" y="105376"/>
                </a:lnTo>
                <a:lnTo>
                  <a:pt x="1450893" y="86026"/>
                </a:lnTo>
                <a:lnTo>
                  <a:pt x="1408129" y="68502"/>
                </a:lnTo>
                <a:lnTo>
                  <a:pt x="1364436" y="52854"/>
                </a:lnTo>
                <a:lnTo>
                  <a:pt x="1319863" y="39130"/>
                </a:lnTo>
                <a:lnTo>
                  <a:pt x="1274460" y="27381"/>
                </a:lnTo>
                <a:lnTo>
                  <a:pt x="1228278" y="17656"/>
                </a:lnTo>
                <a:lnTo>
                  <a:pt x="1181365" y="10006"/>
                </a:lnTo>
                <a:lnTo>
                  <a:pt x="1133772" y="4480"/>
                </a:lnTo>
                <a:lnTo>
                  <a:pt x="1085548" y="1128"/>
                </a:lnTo>
                <a:lnTo>
                  <a:pt x="1036744" y="0"/>
                </a:lnTo>
                <a:close/>
              </a:path>
              <a:path w="2073910" h="2073910">
                <a:moveTo>
                  <a:pt x="1884766" y="440616"/>
                </a:moveTo>
                <a:lnTo>
                  <a:pt x="1075622" y="440616"/>
                </a:lnTo>
                <a:lnTo>
                  <a:pt x="1123450" y="442549"/>
                </a:lnTo>
                <a:lnTo>
                  <a:pt x="1170215" y="448249"/>
                </a:lnTo>
                <a:lnTo>
                  <a:pt x="1215764" y="457565"/>
                </a:lnTo>
                <a:lnTo>
                  <a:pt x="1259948" y="470346"/>
                </a:lnTo>
                <a:lnTo>
                  <a:pt x="1302617" y="486444"/>
                </a:lnTo>
                <a:lnTo>
                  <a:pt x="1343621" y="505708"/>
                </a:lnTo>
                <a:lnTo>
                  <a:pt x="1382810" y="527988"/>
                </a:lnTo>
                <a:lnTo>
                  <a:pt x="1420034" y="553134"/>
                </a:lnTo>
                <a:lnTo>
                  <a:pt x="1455142" y="580996"/>
                </a:lnTo>
                <a:lnTo>
                  <a:pt x="1487985" y="611423"/>
                </a:lnTo>
                <a:lnTo>
                  <a:pt x="1518412" y="644265"/>
                </a:lnTo>
                <a:lnTo>
                  <a:pt x="1546273" y="679373"/>
                </a:lnTo>
                <a:lnTo>
                  <a:pt x="1571419" y="716597"/>
                </a:lnTo>
                <a:lnTo>
                  <a:pt x="1593699" y="755786"/>
                </a:lnTo>
                <a:lnTo>
                  <a:pt x="1612963" y="796790"/>
                </a:lnTo>
                <a:lnTo>
                  <a:pt x="1629061" y="839459"/>
                </a:lnTo>
                <a:lnTo>
                  <a:pt x="1641843" y="883643"/>
                </a:lnTo>
                <a:lnTo>
                  <a:pt x="1651159" y="929193"/>
                </a:lnTo>
                <a:lnTo>
                  <a:pt x="1656858" y="975957"/>
                </a:lnTo>
                <a:lnTo>
                  <a:pt x="1658791" y="1023786"/>
                </a:lnTo>
                <a:lnTo>
                  <a:pt x="1656858" y="1071615"/>
                </a:lnTo>
                <a:lnTo>
                  <a:pt x="1651159" y="1118379"/>
                </a:lnTo>
                <a:lnTo>
                  <a:pt x="1641843" y="1163928"/>
                </a:lnTo>
                <a:lnTo>
                  <a:pt x="1629061" y="1208112"/>
                </a:lnTo>
                <a:lnTo>
                  <a:pt x="1612963" y="1250781"/>
                </a:lnTo>
                <a:lnTo>
                  <a:pt x="1593699" y="1291785"/>
                </a:lnTo>
                <a:lnTo>
                  <a:pt x="1571419" y="1330974"/>
                </a:lnTo>
                <a:lnTo>
                  <a:pt x="1546273" y="1368197"/>
                </a:lnTo>
                <a:lnTo>
                  <a:pt x="1518412" y="1403305"/>
                </a:lnTo>
                <a:lnTo>
                  <a:pt x="1487985" y="1436148"/>
                </a:lnTo>
                <a:lnTo>
                  <a:pt x="1455142" y="1466575"/>
                </a:lnTo>
                <a:lnTo>
                  <a:pt x="1420034" y="1494436"/>
                </a:lnTo>
                <a:lnTo>
                  <a:pt x="1382810" y="1519582"/>
                </a:lnTo>
                <a:lnTo>
                  <a:pt x="1343621" y="1541862"/>
                </a:lnTo>
                <a:lnTo>
                  <a:pt x="1302617" y="1561126"/>
                </a:lnTo>
                <a:lnTo>
                  <a:pt x="1259948" y="1577224"/>
                </a:lnTo>
                <a:lnTo>
                  <a:pt x="1215764" y="1590006"/>
                </a:lnTo>
                <a:lnTo>
                  <a:pt x="1170215" y="1599321"/>
                </a:lnTo>
                <a:lnTo>
                  <a:pt x="1123450" y="1605021"/>
                </a:lnTo>
                <a:lnTo>
                  <a:pt x="1075622" y="1606954"/>
                </a:lnTo>
                <a:lnTo>
                  <a:pt x="829395" y="1606954"/>
                </a:lnTo>
                <a:lnTo>
                  <a:pt x="829395" y="2073490"/>
                </a:lnTo>
                <a:lnTo>
                  <a:pt x="1036744" y="2073490"/>
                </a:lnTo>
                <a:lnTo>
                  <a:pt x="1085548" y="2072361"/>
                </a:lnTo>
                <a:lnTo>
                  <a:pt x="1133772" y="2069009"/>
                </a:lnTo>
                <a:lnTo>
                  <a:pt x="1181365" y="2063483"/>
                </a:lnTo>
                <a:lnTo>
                  <a:pt x="1228278" y="2055833"/>
                </a:lnTo>
                <a:lnTo>
                  <a:pt x="1274460" y="2046109"/>
                </a:lnTo>
                <a:lnTo>
                  <a:pt x="1319863" y="2034360"/>
                </a:lnTo>
                <a:lnTo>
                  <a:pt x="1364436" y="2020636"/>
                </a:lnTo>
                <a:lnTo>
                  <a:pt x="1408129" y="2004987"/>
                </a:lnTo>
                <a:lnTo>
                  <a:pt x="1450893" y="1987463"/>
                </a:lnTo>
                <a:lnTo>
                  <a:pt x="1492678" y="1968114"/>
                </a:lnTo>
                <a:lnTo>
                  <a:pt x="1533434" y="1946989"/>
                </a:lnTo>
                <a:lnTo>
                  <a:pt x="1573112" y="1924138"/>
                </a:lnTo>
                <a:lnTo>
                  <a:pt x="1611661" y="1899611"/>
                </a:lnTo>
                <a:lnTo>
                  <a:pt x="1649032" y="1873458"/>
                </a:lnTo>
                <a:lnTo>
                  <a:pt x="1685175" y="1845728"/>
                </a:lnTo>
                <a:lnTo>
                  <a:pt x="1720040" y="1816472"/>
                </a:lnTo>
                <a:lnTo>
                  <a:pt x="1753578" y="1785739"/>
                </a:lnTo>
                <a:lnTo>
                  <a:pt x="1785738" y="1753579"/>
                </a:lnTo>
                <a:lnTo>
                  <a:pt x="1816471" y="1720041"/>
                </a:lnTo>
                <a:lnTo>
                  <a:pt x="1845728" y="1685176"/>
                </a:lnTo>
                <a:lnTo>
                  <a:pt x="1873457" y="1649033"/>
                </a:lnTo>
                <a:lnTo>
                  <a:pt x="1899610" y="1611662"/>
                </a:lnTo>
                <a:lnTo>
                  <a:pt x="1924137" y="1573113"/>
                </a:lnTo>
                <a:lnTo>
                  <a:pt x="1946988" y="1533435"/>
                </a:lnTo>
                <a:lnTo>
                  <a:pt x="1968113" y="1492679"/>
                </a:lnTo>
                <a:lnTo>
                  <a:pt x="1987462" y="1450894"/>
                </a:lnTo>
                <a:lnTo>
                  <a:pt x="2004986" y="1408130"/>
                </a:lnTo>
                <a:lnTo>
                  <a:pt x="2020635" y="1364436"/>
                </a:lnTo>
                <a:lnTo>
                  <a:pt x="2034358" y="1319864"/>
                </a:lnTo>
                <a:lnTo>
                  <a:pt x="2046107" y="1274461"/>
                </a:lnTo>
                <a:lnTo>
                  <a:pt x="2055832" y="1228279"/>
                </a:lnTo>
                <a:lnTo>
                  <a:pt x="2063482" y="1181366"/>
                </a:lnTo>
                <a:lnTo>
                  <a:pt x="2069008" y="1133773"/>
                </a:lnTo>
                <a:lnTo>
                  <a:pt x="2072360" y="1085550"/>
                </a:lnTo>
                <a:lnTo>
                  <a:pt x="2073489" y="1036745"/>
                </a:lnTo>
                <a:lnTo>
                  <a:pt x="2072360" y="987941"/>
                </a:lnTo>
                <a:lnTo>
                  <a:pt x="2069008" y="939717"/>
                </a:lnTo>
                <a:lnTo>
                  <a:pt x="2063482" y="892124"/>
                </a:lnTo>
                <a:lnTo>
                  <a:pt x="2055832" y="845212"/>
                </a:lnTo>
                <a:lnTo>
                  <a:pt x="2046107" y="799029"/>
                </a:lnTo>
                <a:lnTo>
                  <a:pt x="2034358" y="753626"/>
                </a:lnTo>
                <a:lnTo>
                  <a:pt x="2020635" y="709054"/>
                </a:lnTo>
                <a:lnTo>
                  <a:pt x="2004986" y="665360"/>
                </a:lnTo>
                <a:lnTo>
                  <a:pt x="1987462" y="622596"/>
                </a:lnTo>
                <a:lnTo>
                  <a:pt x="1968113" y="580811"/>
                </a:lnTo>
                <a:lnTo>
                  <a:pt x="1946988" y="540055"/>
                </a:lnTo>
                <a:lnTo>
                  <a:pt x="1924137" y="500377"/>
                </a:lnTo>
                <a:lnTo>
                  <a:pt x="1899610" y="461828"/>
                </a:lnTo>
                <a:lnTo>
                  <a:pt x="1884766" y="4406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5035625" y="4236377"/>
            <a:ext cx="415290" cy="389255"/>
          </a:xfrm>
          <a:custGeom>
            <a:avLst/>
            <a:gdLst/>
            <a:ahLst/>
            <a:cxnLst/>
            <a:rect l="l" t="t" r="r" b="b"/>
            <a:pathLst>
              <a:path w="415289" h="389254">
                <a:moveTo>
                  <a:pt x="220308" y="0"/>
                </a:moveTo>
                <a:lnTo>
                  <a:pt x="0" y="0"/>
                </a:lnTo>
                <a:lnTo>
                  <a:pt x="0" y="388779"/>
                </a:lnTo>
                <a:lnTo>
                  <a:pt x="220308" y="388779"/>
                </a:lnTo>
                <a:lnTo>
                  <a:pt x="264879" y="383645"/>
                </a:lnTo>
                <a:lnTo>
                  <a:pt x="305795" y="369021"/>
                </a:lnTo>
                <a:lnTo>
                  <a:pt x="341888" y="346073"/>
                </a:lnTo>
                <a:lnTo>
                  <a:pt x="371992" y="315970"/>
                </a:lnTo>
                <a:lnTo>
                  <a:pt x="394939" y="279876"/>
                </a:lnTo>
                <a:lnTo>
                  <a:pt x="409563" y="238960"/>
                </a:lnTo>
                <a:lnTo>
                  <a:pt x="414697" y="194389"/>
                </a:lnTo>
                <a:lnTo>
                  <a:pt x="409563" y="149817"/>
                </a:lnTo>
                <a:lnTo>
                  <a:pt x="394939" y="108901"/>
                </a:lnTo>
                <a:lnTo>
                  <a:pt x="371992" y="72808"/>
                </a:lnTo>
                <a:lnTo>
                  <a:pt x="341888" y="42704"/>
                </a:lnTo>
                <a:lnTo>
                  <a:pt x="305795" y="19757"/>
                </a:lnTo>
                <a:lnTo>
                  <a:pt x="264879" y="5133"/>
                </a:lnTo>
                <a:lnTo>
                  <a:pt x="22030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1604109" y="7036299"/>
            <a:ext cx="7019925" cy="171958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algn="ctr">
              <a:lnSpc>
                <a:spcPts val="10595"/>
              </a:lnSpc>
              <a:spcBef>
                <a:spcPts val="105"/>
              </a:spcBef>
            </a:pPr>
            <a:r>
              <a:rPr dirty="0" sz="8900" b="1">
                <a:solidFill>
                  <a:srgbClr val="FFFFFF"/>
                </a:solidFill>
                <a:latin typeface="Helvetica Neue"/>
                <a:cs typeface="Helvetica Neue"/>
              </a:rPr>
              <a:t>Passbook.co</a:t>
            </a:r>
            <a:endParaRPr sz="8900">
              <a:latin typeface="Helvetica Neue"/>
              <a:cs typeface="Helvetica Neue"/>
            </a:endParaRPr>
          </a:p>
          <a:p>
            <a:pPr algn="ctr">
              <a:lnSpc>
                <a:spcPts val="2735"/>
              </a:lnSpc>
            </a:pPr>
            <a:r>
              <a:rPr dirty="0" sz="2350" spc="10">
                <a:solidFill>
                  <a:srgbClr val="FFFFFF"/>
                </a:solidFill>
                <a:latin typeface="Helvetica Neue"/>
                <a:cs typeface="Helvetica Neue"/>
              </a:rPr>
              <a:t>The safest </a:t>
            </a:r>
            <a:r>
              <a:rPr dirty="0" sz="2350" spc="5">
                <a:solidFill>
                  <a:srgbClr val="FFFFFF"/>
                </a:solidFill>
                <a:latin typeface="Helvetica Neue"/>
                <a:cs typeface="Helvetica Neue"/>
              </a:rPr>
              <a:t>password </a:t>
            </a:r>
            <a:r>
              <a:rPr dirty="0" sz="2350" spc="10">
                <a:solidFill>
                  <a:srgbClr val="FFFFFF"/>
                </a:solidFill>
                <a:latin typeface="Helvetica Neue"/>
                <a:cs typeface="Helvetica Neue"/>
              </a:rPr>
              <a:t>manager on</a:t>
            </a:r>
            <a:r>
              <a:rPr dirty="0" sz="2350" spc="-2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2350" spc="10">
                <a:solidFill>
                  <a:srgbClr val="FFFFFF"/>
                </a:solidFill>
                <a:latin typeface="Helvetica Neue"/>
                <a:cs typeface="Helvetica Neue"/>
              </a:rPr>
              <a:t>earth</a:t>
            </a:r>
            <a:endParaRPr sz="2350">
              <a:latin typeface="Helvetica Neue"/>
              <a:cs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0399395">
              <a:lnSpc>
                <a:spcPct val="100000"/>
              </a:lnSpc>
              <a:spcBef>
                <a:spcPts val="135"/>
              </a:spcBef>
            </a:pPr>
            <a:r>
              <a:rPr dirty="0" spc="20"/>
              <a:t>Go </a:t>
            </a:r>
            <a:r>
              <a:rPr dirty="0" spc="15"/>
              <a:t>to </a:t>
            </a:r>
            <a:r>
              <a:rPr dirty="0" spc="20"/>
              <a:t>market</a:t>
            </a:r>
            <a:r>
              <a:rPr dirty="0" spc="-70"/>
              <a:t> </a:t>
            </a:r>
            <a:r>
              <a:rPr dirty="0" spc="15"/>
              <a:t>strategy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41910" rIns="0" bIns="0" rtlCol="0" vert="horz">
            <a:spAutoFit/>
          </a:bodyPr>
          <a:lstStyle/>
          <a:p>
            <a:pPr marL="10669270" marR="423545">
              <a:lnSpc>
                <a:spcPts val="4160"/>
              </a:lnSpc>
              <a:spcBef>
                <a:spcPts val="330"/>
              </a:spcBef>
              <a:buChar char="-"/>
              <a:tabLst>
                <a:tab pos="10972165" algn="l"/>
              </a:tabLst>
            </a:pPr>
            <a:r>
              <a:rPr dirty="0" spc="5"/>
              <a:t>Passbook </a:t>
            </a:r>
            <a:r>
              <a:rPr dirty="0"/>
              <a:t>is </a:t>
            </a:r>
            <a:r>
              <a:rPr dirty="0" spc="5"/>
              <a:t>the </a:t>
            </a:r>
            <a:r>
              <a:rPr dirty="0"/>
              <a:t>first </a:t>
            </a:r>
            <a:r>
              <a:rPr dirty="0" spc="-5"/>
              <a:t>product </a:t>
            </a:r>
            <a:r>
              <a:rPr dirty="0" spc="5"/>
              <a:t>that</a:t>
            </a:r>
            <a:r>
              <a:rPr dirty="0" spc="-50"/>
              <a:t> </a:t>
            </a:r>
            <a:r>
              <a:rPr dirty="0" spc="5"/>
              <a:t>we  can launch </a:t>
            </a:r>
            <a:r>
              <a:rPr dirty="0" spc="-10"/>
              <a:t>really </a:t>
            </a:r>
            <a:r>
              <a:rPr dirty="0" spc="5"/>
              <a:t>quick and without a  big</a:t>
            </a:r>
            <a:r>
              <a:rPr dirty="0" spc="-5"/>
              <a:t> </a:t>
            </a:r>
            <a:r>
              <a:rPr dirty="0" spc="5"/>
              <a:t>budget</a:t>
            </a:r>
          </a:p>
          <a:p>
            <a:pPr marL="10970895" indent="-302260">
              <a:lnSpc>
                <a:spcPts val="3970"/>
              </a:lnSpc>
              <a:buChar char="-"/>
              <a:tabLst>
                <a:tab pos="10972165" algn="l"/>
              </a:tabLst>
            </a:pPr>
            <a:r>
              <a:rPr dirty="0" spc="5"/>
              <a:t>Get Passbook on the </a:t>
            </a:r>
            <a:r>
              <a:rPr dirty="0" spc="-5"/>
              <a:t>app-store</a:t>
            </a:r>
            <a:r>
              <a:rPr dirty="0" spc="-45"/>
              <a:t> </a:t>
            </a:r>
            <a:r>
              <a:rPr dirty="0" spc="5"/>
              <a:t>2-4</a:t>
            </a:r>
          </a:p>
          <a:p>
            <a:pPr marL="10669270">
              <a:lnSpc>
                <a:spcPts val="4155"/>
              </a:lnSpc>
            </a:pPr>
            <a:r>
              <a:rPr dirty="0" spc="5"/>
              <a:t>weeks</a:t>
            </a:r>
          </a:p>
          <a:p>
            <a:pPr marL="10669270" marR="5080">
              <a:lnSpc>
                <a:spcPts val="4160"/>
              </a:lnSpc>
              <a:spcBef>
                <a:spcPts val="170"/>
              </a:spcBef>
              <a:buChar char="-"/>
              <a:tabLst>
                <a:tab pos="10972165" algn="l"/>
              </a:tabLst>
            </a:pPr>
            <a:r>
              <a:rPr dirty="0" spc="5"/>
              <a:t>Get traction with companies that </a:t>
            </a:r>
            <a:r>
              <a:rPr dirty="0" spc="-20"/>
              <a:t>are  </a:t>
            </a:r>
            <a:r>
              <a:rPr dirty="0" spc="5"/>
              <a:t>security conciouse. Get feedback,  market validation and tease the  </a:t>
            </a:r>
            <a:r>
              <a:rPr dirty="0" spc="-5"/>
              <a:t>Lightstream </a:t>
            </a:r>
            <a:r>
              <a:rPr dirty="0" spc="5"/>
              <a:t>transfer app on the horizon.  Then use that feedback and validation  we got </a:t>
            </a:r>
            <a:r>
              <a:rPr dirty="0" spc="-15"/>
              <a:t>from </a:t>
            </a:r>
            <a:r>
              <a:rPr dirty="0" spc="5"/>
              <a:t>company XYZ to get</a:t>
            </a:r>
            <a:r>
              <a:rPr dirty="0" spc="-30"/>
              <a:t> </a:t>
            </a:r>
            <a:r>
              <a:rPr dirty="0"/>
              <a:t>further  </a:t>
            </a:r>
            <a:r>
              <a:rPr dirty="0" spc="5"/>
              <a:t>funding.</a:t>
            </a:r>
          </a:p>
        </p:txBody>
      </p:sp>
      <p:sp>
        <p:nvSpPr>
          <p:cNvPr id="4" name="object 4"/>
          <p:cNvSpPr/>
          <p:nvPr/>
        </p:nvSpPr>
        <p:spPr>
          <a:xfrm>
            <a:off x="1394721" y="2862791"/>
            <a:ext cx="6621787" cy="6616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52050" cy="11308715"/>
          </a:xfrm>
          <a:custGeom>
            <a:avLst/>
            <a:gdLst/>
            <a:ahLst/>
            <a:cxnLst/>
            <a:rect l="l" t="t" r="r" b="b"/>
            <a:pathLst>
              <a:path w="10052050" h="11308715">
                <a:moveTo>
                  <a:pt x="0" y="11308555"/>
                </a:moveTo>
                <a:lnTo>
                  <a:pt x="10052049" y="11308555"/>
                </a:lnTo>
                <a:lnTo>
                  <a:pt x="10052049" y="0"/>
                </a:lnTo>
                <a:lnTo>
                  <a:pt x="0" y="0"/>
                </a:lnTo>
                <a:lnTo>
                  <a:pt x="0" y="11308555"/>
                </a:lnTo>
                <a:close/>
              </a:path>
            </a:pathLst>
          </a:custGeom>
          <a:solidFill>
            <a:srgbClr val="0A1F9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43806" y="2374661"/>
            <a:ext cx="5733415" cy="9302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15"/>
              <a:t>Business</a:t>
            </a:r>
            <a:r>
              <a:rPr dirty="0" spc="-45"/>
              <a:t> </a:t>
            </a:r>
            <a:r>
              <a:rPr dirty="0" spc="20"/>
              <a:t>model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43806" y="4309681"/>
            <a:ext cx="8070215" cy="6071870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 marR="295910">
              <a:lnSpc>
                <a:spcPct val="100000"/>
              </a:lnSpc>
              <a:spcBef>
                <a:spcPts val="114"/>
              </a:spcBef>
              <a:buChar char="-"/>
              <a:tabLst>
                <a:tab pos="273050" algn="l"/>
              </a:tabLst>
            </a:pP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Clarify to users </a:t>
            </a:r>
            <a:r>
              <a:rPr dirty="0" sz="3050" spc="10">
                <a:solidFill>
                  <a:srgbClr val="FFFFFF"/>
                </a:solidFill>
                <a:latin typeface="Helvetica Neue"/>
                <a:cs typeface="Helvetica Neue"/>
              </a:rPr>
              <a:t>how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storing all your eggs</a:t>
            </a:r>
            <a:r>
              <a:rPr dirty="0" sz="3050" spc="-5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in  one basket is not a good idea. The basket  being the</a:t>
            </a:r>
            <a:r>
              <a:rPr dirty="0" sz="3050" spc="-1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cloud</a:t>
            </a:r>
            <a:endParaRPr sz="3050">
              <a:latin typeface="Helvetica Neue"/>
              <a:cs typeface="Helvetica Neue"/>
            </a:endParaRPr>
          </a:p>
          <a:p>
            <a:pPr marL="12700" marR="5080">
              <a:lnSpc>
                <a:spcPct val="100000"/>
              </a:lnSpc>
              <a:spcBef>
                <a:spcPts val="5"/>
              </a:spcBef>
              <a:buChar char="-"/>
              <a:tabLst>
                <a:tab pos="273050" algn="l"/>
              </a:tabLst>
            </a:pP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Highlighting </a:t>
            </a:r>
            <a:r>
              <a:rPr dirty="0" sz="3050" spc="10">
                <a:solidFill>
                  <a:srgbClr val="FFFFFF"/>
                </a:solidFill>
                <a:latin typeface="Helvetica Neue"/>
                <a:cs typeface="Helvetica Neue"/>
              </a:rPr>
              <a:t>how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the </a:t>
            </a:r>
            <a:r>
              <a:rPr dirty="0" sz="3050" spc="-5">
                <a:solidFill>
                  <a:srgbClr val="FFFFFF"/>
                </a:solidFill>
                <a:latin typeface="Helvetica Neue"/>
                <a:cs typeface="Helvetica Neue"/>
              </a:rPr>
              <a:t>free*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Passbook is</a:t>
            </a:r>
            <a:r>
              <a:rPr dirty="0" sz="3050" spc="-4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050" spc="10">
                <a:solidFill>
                  <a:srgbClr val="FFFFFF"/>
                </a:solidFill>
                <a:latin typeface="Helvetica Neue"/>
                <a:cs typeface="Helvetica Neue"/>
              </a:rPr>
              <a:t>much 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smarter than paying a </a:t>
            </a:r>
            <a:r>
              <a:rPr dirty="0" sz="3050">
                <a:solidFill>
                  <a:srgbClr val="FFFFFF"/>
                </a:solidFill>
                <a:latin typeface="Helvetica Neue"/>
                <a:cs typeface="Helvetica Neue"/>
              </a:rPr>
              <a:t>protection-fee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of ~10$  per family </a:t>
            </a:r>
            <a:r>
              <a:rPr dirty="0" sz="3050" spc="10">
                <a:solidFill>
                  <a:srgbClr val="FFFFFF"/>
                </a:solidFill>
                <a:latin typeface="Helvetica Neue"/>
                <a:cs typeface="Helvetica Neue"/>
              </a:rPr>
              <a:t>member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for a unsafe</a:t>
            </a:r>
            <a:r>
              <a:rPr dirty="0" sz="3050" spc="-4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solution.</a:t>
            </a:r>
            <a:endParaRPr sz="3050">
              <a:latin typeface="Helvetica Neue"/>
              <a:cs typeface="Helvetica Neue"/>
            </a:endParaRPr>
          </a:p>
          <a:p>
            <a:pPr marL="12700" marR="474345">
              <a:lnSpc>
                <a:spcPct val="100000"/>
              </a:lnSpc>
              <a:buChar char="-"/>
              <a:tabLst>
                <a:tab pos="273050" algn="l"/>
              </a:tabLst>
            </a:pP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Passbook is </a:t>
            </a:r>
            <a:r>
              <a:rPr dirty="0" sz="3050" spc="-10">
                <a:solidFill>
                  <a:srgbClr val="FFFFFF"/>
                </a:solidFill>
                <a:latin typeface="Helvetica Neue"/>
                <a:cs typeface="Helvetica Neue"/>
              </a:rPr>
              <a:t>free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for </a:t>
            </a:r>
            <a:r>
              <a:rPr dirty="0" sz="3050" spc="-10">
                <a:solidFill>
                  <a:srgbClr val="FFFFFF"/>
                </a:solidFill>
                <a:latin typeface="Helvetica Neue"/>
                <a:cs typeface="Helvetica Neue"/>
              </a:rPr>
              <a:t>core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functionality and  </a:t>
            </a:r>
            <a:r>
              <a:rPr dirty="0" sz="3050" spc="-75">
                <a:solidFill>
                  <a:srgbClr val="FFFFFF"/>
                </a:solidFill>
                <a:latin typeface="Helvetica Neue"/>
                <a:cs typeface="Helvetica Neue"/>
              </a:rPr>
              <a:t>We </a:t>
            </a:r>
            <a:r>
              <a:rPr dirty="0" sz="3050" spc="-10">
                <a:solidFill>
                  <a:srgbClr val="FFFFFF"/>
                </a:solidFill>
                <a:latin typeface="Helvetica Neue"/>
                <a:cs typeface="Helvetica Neue"/>
              </a:rPr>
              <a:t>charge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2.99$ for The sync and backup  </a:t>
            </a:r>
            <a:r>
              <a:rPr dirty="0" sz="3050">
                <a:solidFill>
                  <a:srgbClr val="FFFFFF"/>
                </a:solidFill>
                <a:latin typeface="Helvetica Neue"/>
                <a:cs typeface="Helvetica Neue"/>
              </a:rPr>
              <a:t>features.</a:t>
            </a:r>
            <a:endParaRPr sz="3050">
              <a:latin typeface="Helvetica Neue"/>
              <a:cs typeface="Helvetica Neue"/>
            </a:endParaRPr>
          </a:p>
          <a:p>
            <a:pPr marL="12700" marR="177800">
              <a:lnSpc>
                <a:spcPct val="100000"/>
              </a:lnSpc>
              <a:buChar char="-"/>
              <a:tabLst>
                <a:tab pos="273050" algn="l"/>
              </a:tabLst>
            </a:pP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After initial traction </a:t>
            </a:r>
            <a:r>
              <a:rPr dirty="0" sz="3050" spc="10">
                <a:solidFill>
                  <a:srgbClr val="FFFFFF"/>
                </a:solidFill>
                <a:latin typeface="Helvetica Neue"/>
                <a:cs typeface="Helvetica Neue"/>
              </a:rPr>
              <a:t>we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expand to other  security apps that can utilize </a:t>
            </a:r>
            <a:r>
              <a:rPr dirty="0" sz="3050">
                <a:solidFill>
                  <a:srgbClr val="FFFFFF"/>
                </a:solidFill>
                <a:latin typeface="Helvetica Neue"/>
                <a:cs typeface="Helvetica Neue"/>
              </a:rPr>
              <a:t>Lightstream.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ID-  Authentication, payment, safe file-transfers  etc.</a:t>
            </a:r>
            <a:endParaRPr sz="3050">
              <a:latin typeface="Helvetica Neue"/>
              <a:cs typeface="Helvetica Neue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1974503" y="3151788"/>
            <a:ext cx="6621788" cy="6616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0399395">
              <a:lnSpc>
                <a:spcPct val="100000"/>
              </a:lnSpc>
              <a:spcBef>
                <a:spcPts val="135"/>
              </a:spcBef>
            </a:pPr>
            <a:r>
              <a:rPr dirty="0" spc="20"/>
              <a:t>Go </a:t>
            </a:r>
            <a:r>
              <a:rPr dirty="0" spc="15"/>
              <a:t>to </a:t>
            </a:r>
            <a:r>
              <a:rPr dirty="0" spc="20"/>
              <a:t>market</a:t>
            </a:r>
            <a:r>
              <a:rPr dirty="0" spc="-70"/>
              <a:t> </a:t>
            </a:r>
            <a:r>
              <a:rPr dirty="0" spc="15"/>
              <a:t>strategy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41910" rIns="0" bIns="0" rtlCol="0" vert="horz">
            <a:spAutoFit/>
          </a:bodyPr>
          <a:lstStyle/>
          <a:p>
            <a:pPr marL="10669270" marR="423545">
              <a:lnSpc>
                <a:spcPts val="4160"/>
              </a:lnSpc>
              <a:spcBef>
                <a:spcPts val="330"/>
              </a:spcBef>
              <a:buChar char="-"/>
              <a:tabLst>
                <a:tab pos="10972165" algn="l"/>
              </a:tabLst>
            </a:pPr>
            <a:r>
              <a:rPr dirty="0" spc="5"/>
              <a:t>Passbook </a:t>
            </a:r>
            <a:r>
              <a:rPr dirty="0"/>
              <a:t>is </a:t>
            </a:r>
            <a:r>
              <a:rPr dirty="0" spc="5"/>
              <a:t>the </a:t>
            </a:r>
            <a:r>
              <a:rPr dirty="0"/>
              <a:t>first </a:t>
            </a:r>
            <a:r>
              <a:rPr dirty="0" spc="-5"/>
              <a:t>product </a:t>
            </a:r>
            <a:r>
              <a:rPr dirty="0" spc="5"/>
              <a:t>that</a:t>
            </a:r>
            <a:r>
              <a:rPr dirty="0" spc="-50"/>
              <a:t> </a:t>
            </a:r>
            <a:r>
              <a:rPr dirty="0" spc="5"/>
              <a:t>we  can launch </a:t>
            </a:r>
            <a:r>
              <a:rPr dirty="0" spc="-10"/>
              <a:t>really </a:t>
            </a:r>
            <a:r>
              <a:rPr dirty="0" spc="5"/>
              <a:t>quick and without a  big</a:t>
            </a:r>
            <a:r>
              <a:rPr dirty="0" spc="-5"/>
              <a:t> </a:t>
            </a:r>
            <a:r>
              <a:rPr dirty="0" spc="5"/>
              <a:t>budget</a:t>
            </a:r>
          </a:p>
          <a:p>
            <a:pPr marL="10970895" indent="-302260">
              <a:lnSpc>
                <a:spcPts val="3970"/>
              </a:lnSpc>
              <a:buChar char="-"/>
              <a:tabLst>
                <a:tab pos="10972165" algn="l"/>
              </a:tabLst>
            </a:pPr>
            <a:r>
              <a:rPr dirty="0" spc="5"/>
              <a:t>Get Passbook on the </a:t>
            </a:r>
            <a:r>
              <a:rPr dirty="0" spc="-5"/>
              <a:t>app-store</a:t>
            </a:r>
            <a:r>
              <a:rPr dirty="0" spc="-45"/>
              <a:t> </a:t>
            </a:r>
            <a:r>
              <a:rPr dirty="0" spc="5"/>
              <a:t>2-4</a:t>
            </a:r>
          </a:p>
          <a:p>
            <a:pPr marL="10669270">
              <a:lnSpc>
                <a:spcPts val="4155"/>
              </a:lnSpc>
            </a:pPr>
            <a:r>
              <a:rPr dirty="0" spc="5"/>
              <a:t>weeks</a:t>
            </a:r>
          </a:p>
          <a:p>
            <a:pPr marL="10669270" marR="5080">
              <a:lnSpc>
                <a:spcPts val="4160"/>
              </a:lnSpc>
              <a:spcBef>
                <a:spcPts val="170"/>
              </a:spcBef>
              <a:buChar char="-"/>
              <a:tabLst>
                <a:tab pos="10972165" algn="l"/>
              </a:tabLst>
            </a:pPr>
            <a:r>
              <a:rPr dirty="0" spc="5"/>
              <a:t>Get traction with companies that </a:t>
            </a:r>
            <a:r>
              <a:rPr dirty="0" spc="-20"/>
              <a:t>are  </a:t>
            </a:r>
            <a:r>
              <a:rPr dirty="0" spc="5"/>
              <a:t>security conciouse. Get feedback,  market validation and tease the  </a:t>
            </a:r>
            <a:r>
              <a:rPr dirty="0" spc="-5"/>
              <a:t>Lightstream </a:t>
            </a:r>
            <a:r>
              <a:rPr dirty="0" spc="5"/>
              <a:t>transfer app on the horizon.  Then use that feedback and validation  we got </a:t>
            </a:r>
            <a:r>
              <a:rPr dirty="0" spc="-15"/>
              <a:t>from </a:t>
            </a:r>
            <a:r>
              <a:rPr dirty="0" spc="5"/>
              <a:t>company XYZ to get</a:t>
            </a:r>
            <a:r>
              <a:rPr dirty="0" spc="-30"/>
              <a:t> </a:t>
            </a:r>
            <a:r>
              <a:rPr dirty="0"/>
              <a:t>further  </a:t>
            </a:r>
            <a:r>
              <a:rPr dirty="0" spc="5"/>
              <a:t>funding.</a:t>
            </a:r>
          </a:p>
        </p:txBody>
      </p:sp>
      <p:sp>
        <p:nvSpPr>
          <p:cNvPr id="4" name="object 4"/>
          <p:cNvSpPr/>
          <p:nvPr/>
        </p:nvSpPr>
        <p:spPr>
          <a:xfrm>
            <a:off x="1394721" y="2862791"/>
            <a:ext cx="6621787" cy="6616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992505" y="9963959"/>
            <a:ext cx="7614920" cy="49339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3050" spc="5">
                <a:latin typeface="Helvetica Neue"/>
                <a:cs typeface="Helvetica Neue"/>
              </a:rPr>
              <a:t>(Illustration of </a:t>
            </a:r>
            <a:r>
              <a:rPr dirty="0" sz="3050" spc="-10">
                <a:latin typeface="Helvetica Neue"/>
                <a:cs typeface="Helvetica Neue"/>
              </a:rPr>
              <a:t>free </a:t>
            </a:r>
            <a:r>
              <a:rPr dirty="0" sz="3050">
                <a:latin typeface="Helvetica Neue"/>
                <a:cs typeface="Helvetica Neue"/>
              </a:rPr>
              <a:t>features </a:t>
            </a:r>
            <a:r>
              <a:rPr dirty="0" sz="3050" spc="5">
                <a:latin typeface="Helvetica Neue"/>
                <a:cs typeface="Helvetica Neue"/>
              </a:rPr>
              <a:t>vs paid</a:t>
            </a:r>
            <a:r>
              <a:rPr dirty="0" sz="3050" spc="-45">
                <a:latin typeface="Helvetica Neue"/>
                <a:cs typeface="Helvetica Neue"/>
              </a:rPr>
              <a:t> </a:t>
            </a:r>
            <a:r>
              <a:rPr dirty="0" sz="3050">
                <a:latin typeface="Helvetica Neue"/>
                <a:cs typeface="Helvetica Neue"/>
              </a:rPr>
              <a:t>features)</a:t>
            </a:r>
            <a:endParaRPr sz="3050">
              <a:latin typeface="Helvetica Neue"/>
              <a:cs typeface="Helvetica Neu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52050" cy="11308715"/>
          </a:xfrm>
          <a:custGeom>
            <a:avLst/>
            <a:gdLst/>
            <a:ahLst/>
            <a:cxnLst/>
            <a:rect l="l" t="t" r="r" b="b"/>
            <a:pathLst>
              <a:path w="10052050" h="11308715">
                <a:moveTo>
                  <a:pt x="0" y="11308555"/>
                </a:moveTo>
                <a:lnTo>
                  <a:pt x="10052049" y="11308555"/>
                </a:lnTo>
                <a:lnTo>
                  <a:pt x="10052049" y="0"/>
                </a:lnTo>
                <a:lnTo>
                  <a:pt x="0" y="0"/>
                </a:lnTo>
                <a:lnTo>
                  <a:pt x="0" y="11308555"/>
                </a:lnTo>
                <a:close/>
              </a:path>
            </a:pathLst>
          </a:custGeom>
          <a:solidFill>
            <a:srgbClr val="0A1F9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43806" y="2374661"/>
            <a:ext cx="2664460" cy="9302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25"/>
              <a:t>G</a:t>
            </a:r>
            <a:r>
              <a:rPr dirty="0" spc="-100"/>
              <a:t>r</a:t>
            </a:r>
            <a:r>
              <a:rPr dirty="0" spc="20"/>
              <a:t>owth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43806" y="4309681"/>
            <a:ext cx="8173084" cy="5142230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Small budget</a:t>
            </a:r>
            <a:r>
              <a:rPr dirty="0" sz="3050" spc="-1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(100k$)</a:t>
            </a:r>
            <a:endParaRPr sz="3050">
              <a:latin typeface="Helvetica Neue"/>
              <a:cs typeface="Helvetica Neue"/>
            </a:endParaRPr>
          </a:p>
          <a:p>
            <a:pPr marL="12700" marR="5080">
              <a:lnSpc>
                <a:spcPct val="100000"/>
              </a:lnSpc>
            </a:pPr>
            <a:r>
              <a:rPr dirty="0" sz="3050">
                <a:solidFill>
                  <a:srgbClr val="FFFFFF"/>
                </a:solidFill>
                <a:latin typeface="Helvetica Neue"/>
                <a:cs typeface="Helvetica Neue"/>
              </a:rPr>
              <a:t>I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have the capability to </a:t>
            </a:r>
            <a:r>
              <a:rPr dirty="0" sz="3050">
                <a:solidFill>
                  <a:srgbClr val="FFFFFF"/>
                </a:solidFill>
                <a:latin typeface="Helvetica Neue"/>
                <a:cs typeface="Helvetica Neue"/>
              </a:rPr>
              <a:t>improve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the speed of  </a:t>
            </a:r>
            <a:r>
              <a:rPr dirty="0" sz="3050">
                <a:solidFill>
                  <a:srgbClr val="FFFFFF"/>
                </a:solidFill>
                <a:latin typeface="Helvetica Neue"/>
                <a:cs typeface="Helvetica Neue"/>
              </a:rPr>
              <a:t>Lightstream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alone, but </a:t>
            </a:r>
            <a:r>
              <a:rPr dirty="0" sz="3050">
                <a:solidFill>
                  <a:srgbClr val="FFFFFF"/>
                </a:solidFill>
                <a:latin typeface="Helvetica Neue"/>
                <a:cs typeface="Helvetica Neue"/>
              </a:rPr>
              <a:t>it </a:t>
            </a:r>
            <a:r>
              <a:rPr dirty="0" sz="3050" spc="-10">
                <a:solidFill>
                  <a:srgbClr val="FFFFFF"/>
                </a:solidFill>
                <a:latin typeface="Helvetica Neue"/>
                <a:cs typeface="Helvetica Neue"/>
              </a:rPr>
              <a:t>requires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6-12</a:t>
            </a:r>
            <a:r>
              <a:rPr dirty="0" sz="3050" spc="2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months.</a:t>
            </a:r>
            <a:endParaRPr sz="3050">
              <a:latin typeface="Helvetica Neue"/>
              <a:cs typeface="Helvetica Neue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3050">
              <a:latin typeface="Helvetica Neue"/>
              <a:cs typeface="Helvetica Neue"/>
            </a:endParaRPr>
          </a:p>
          <a:p>
            <a:pPr marL="12700">
              <a:lnSpc>
                <a:spcPct val="100000"/>
              </a:lnSpc>
            </a:pPr>
            <a:r>
              <a:rPr dirty="0" sz="3050" spc="10">
                <a:solidFill>
                  <a:srgbClr val="FFFFFF"/>
                </a:solidFill>
                <a:latin typeface="Helvetica Neue"/>
                <a:cs typeface="Helvetica Neue"/>
              </a:rPr>
              <a:t>Medium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budget</a:t>
            </a:r>
            <a:r>
              <a:rPr dirty="0" sz="3050" spc="-1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(500k$)</a:t>
            </a:r>
            <a:endParaRPr sz="3050">
              <a:latin typeface="Helvetica Neue"/>
              <a:cs typeface="Helvetica Neue"/>
            </a:endParaRPr>
          </a:p>
          <a:p>
            <a:pPr marL="12700" marR="42545">
              <a:lnSpc>
                <a:spcPct val="100000"/>
              </a:lnSpc>
            </a:pPr>
            <a:r>
              <a:rPr dirty="0" sz="3050" spc="10">
                <a:solidFill>
                  <a:srgbClr val="FFFFFF"/>
                </a:solidFill>
                <a:latin typeface="Helvetica Neue"/>
                <a:cs typeface="Helvetica Neue"/>
              </a:rPr>
              <a:t>An alternative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is to </a:t>
            </a:r>
            <a:r>
              <a:rPr dirty="0" sz="3050" spc="10">
                <a:solidFill>
                  <a:srgbClr val="FFFFFF"/>
                </a:solidFill>
                <a:latin typeface="Helvetica Neue"/>
                <a:cs typeface="Helvetica Neue"/>
              </a:rPr>
              <a:t>manage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the </a:t>
            </a:r>
            <a:r>
              <a:rPr dirty="0" sz="3050" spc="10">
                <a:solidFill>
                  <a:srgbClr val="FFFFFF"/>
                </a:solidFill>
                <a:latin typeface="Helvetica Neue"/>
                <a:cs typeface="Helvetica Neue"/>
              </a:rPr>
              <a:t>R&amp;D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and </a:t>
            </a:r>
            <a:r>
              <a:rPr dirty="0" sz="3050" spc="-10">
                <a:solidFill>
                  <a:srgbClr val="FFFFFF"/>
                </a:solidFill>
                <a:latin typeface="Helvetica Neue"/>
                <a:cs typeface="Helvetica Neue"/>
              </a:rPr>
              <a:t>hire</a:t>
            </a:r>
            <a:r>
              <a:rPr dirty="0" sz="3050" spc="-9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a  math-wiz </a:t>
            </a:r>
            <a:r>
              <a:rPr dirty="0" sz="3050" spc="-10">
                <a:solidFill>
                  <a:srgbClr val="FFFFFF"/>
                </a:solidFill>
                <a:latin typeface="Helvetica Neue"/>
                <a:cs typeface="Helvetica Neue"/>
              </a:rPr>
              <a:t>from </a:t>
            </a:r>
            <a:r>
              <a:rPr dirty="0" sz="3050" spc="10">
                <a:solidFill>
                  <a:srgbClr val="FFFFFF"/>
                </a:solidFill>
                <a:latin typeface="Helvetica Neue"/>
                <a:cs typeface="Helvetica Neue"/>
              </a:rPr>
              <a:t>USA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to finish the math heavy  stuﬀ. </a:t>
            </a:r>
            <a:r>
              <a:rPr dirty="0" sz="3050" spc="10">
                <a:solidFill>
                  <a:srgbClr val="FFFFFF"/>
                </a:solidFill>
                <a:latin typeface="Helvetica Neue"/>
                <a:cs typeface="Helvetica Neue"/>
              </a:rPr>
              <a:t>And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then for </a:t>
            </a:r>
            <a:r>
              <a:rPr dirty="0" sz="3050" spc="10">
                <a:solidFill>
                  <a:srgbClr val="FFFFFF"/>
                </a:solidFill>
                <a:latin typeface="Helvetica Neue"/>
                <a:cs typeface="Helvetica Neue"/>
              </a:rPr>
              <a:t>me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to implement </a:t>
            </a:r>
            <a:r>
              <a:rPr dirty="0" sz="3050">
                <a:solidFill>
                  <a:srgbClr val="FFFFFF"/>
                </a:solidFill>
                <a:latin typeface="Helvetica Neue"/>
                <a:cs typeface="Helvetica Neue"/>
              </a:rPr>
              <a:t>it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in the  app. This will allow </a:t>
            </a:r>
            <a:r>
              <a:rPr dirty="0" sz="3050">
                <a:solidFill>
                  <a:srgbClr val="FFFFFF"/>
                </a:solidFill>
                <a:latin typeface="Helvetica Neue"/>
                <a:cs typeface="Helvetica Neue"/>
              </a:rPr>
              <a:t>Lightstream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to </a:t>
            </a:r>
            <a:r>
              <a:rPr dirty="0" sz="3050" spc="10">
                <a:solidFill>
                  <a:srgbClr val="FFFFFF"/>
                </a:solidFill>
                <a:latin typeface="Helvetica Neue"/>
                <a:cs typeface="Helvetica Neue"/>
              </a:rPr>
              <a:t>become 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fast enough for sending </a:t>
            </a:r>
            <a:r>
              <a:rPr dirty="0" sz="3050">
                <a:solidFill>
                  <a:srgbClr val="FFFFFF"/>
                </a:solidFill>
                <a:latin typeface="Helvetica Neue"/>
                <a:cs typeface="Helvetica Neue"/>
              </a:rPr>
              <a:t>pictures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and  </a:t>
            </a:r>
            <a:r>
              <a:rPr dirty="0" sz="3050">
                <a:solidFill>
                  <a:srgbClr val="FFFFFF"/>
                </a:solidFill>
                <a:latin typeface="Helvetica Neue"/>
                <a:cs typeface="Helvetica Neue"/>
              </a:rPr>
              <a:t>presentations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in about 3-6</a:t>
            </a:r>
            <a:r>
              <a:rPr dirty="0" sz="3050" spc="-1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months</a:t>
            </a:r>
            <a:endParaRPr sz="3050">
              <a:latin typeface="Helvetica Neue"/>
              <a:cs typeface="Helvetica Neue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1974503" y="3151788"/>
            <a:ext cx="6621788" cy="6616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295856" y="2374661"/>
            <a:ext cx="3863340" cy="9302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15"/>
              <a:t>Financials: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295856" y="4246856"/>
            <a:ext cx="8085455" cy="4790440"/>
          </a:xfrm>
          <a:prstGeom prst="rect">
            <a:avLst/>
          </a:prstGeom>
        </p:spPr>
        <p:txBody>
          <a:bodyPr wrap="square" lIns="0" tIns="41910" rIns="0" bIns="0" rtlCol="0" vert="horz">
            <a:spAutoFit/>
          </a:bodyPr>
          <a:lstStyle/>
          <a:p>
            <a:pPr marL="12700" marR="281305">
              <a:lnSpc>
                <a:spcPts val="4160"/>
              </a:lnSpc>
              <a:spcBef>
                <a:spcPts val="330"/>
              </a:spcBef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base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level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cost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for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2 devs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(1 full</a:t>
            </a:r>
            <a:r>
              <a:rPr dirty="0" sz="3550" spc="-4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time,  other 1/2</a:t>
            </a:r>
            <a:r>
              <a:rPr dirty="0" sz="3550" spc="-1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time)</a:t>
            </a:r>
            <a:endParaRPr sz="3550">
              <a:latin typeface="Helvetica Neue"/>
              <a:cs typeface="Helvetica Neue"/>
            </a:endParaRPr>
          </a:p>
          <a:p>
            <a:pPr marL="314325" indent="-302260">
              <a:lnSpc>
                <a:spcPts val="3975"/>
              </a:lnSpc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build out MVP of</a:t>
            </a:r>
            <a:r>
              <a:rPr dirty="0" sz="3550" spc="-3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passbook</a:t>
            </a:r>
            <a:endParaRPr sz="3550">
              <a:latin typeface="Helvetica Neue"/>
              <a:cs typeface="Helvetica Neue"/>
            </a:endParaRPr>
          </a:p>
          <a:p>
            <a:pPr marL="12700" marR="1277620">
              <a:lnSpc>
                <a:spcPts val="4160"/>
              </a:lnSpc>
              <a:spcBef>
                <a:spcPts val="170"/>
              </a:spcBef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Meetings and lunch with</a:t>
            </a:r>
            <a:r>
              <a:rPr dirty="0" sz="3550" spc="-9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startup  investors and</a:t>
            </a:r>
            <a:r>
              <a:rPr dirty="0" sz="3550" spc="-2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companies</a:t>
            </a:r>
            <a:endParaRPr sz="3550">
              <a:latin typeface="Helvetica Neue"/>
              <a:cs typeface="Helvetica Neue"/>
            </a:endParaRPr>
          </a:p>
          <a:p>
            <a:pPr marL="314325" indent="-302260">
              <a:lnSpc>
                <a:spcPts val="3975"/>
              </a:lnSpc>
              <a:buChar char="-"/>
              <a:tabLst>
                <a:tab pos="314960" algn="l"/>
              </a:tabLst>
            </a:pP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Digital infrastructure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(Github,</a:t>
            </a:r>
            <a:r>
              <a:rPr dirty="0" sz="3550" spc="-4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-5">
                <a:solidFill>
                  <a:srgbClr val="FFFFFF"/>
                </a:solidFill>
                <a:latin typeface="Helvetica Neue"/>
                <a:cs typeface="Helvetica Neue"/>
              </a:rPr>
              <a:t>Appstore</a:t>
            </a:r>
            <a:endParaRPr sz="3550">
              <a:latin typeface="Helvetica Neue"/>
              <a:cs typeface="Helvetica Neue"/>
            </a:endParaRPr>
          </a:p>
          <a:p>
            <a:pPr marL="12700">
              <a:lnSpc>
                <a:spcPts val="4155"/>
              </a:lnSpc>
            </a:pP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fee)</a:t>
            </a:r>
            <a:endParaRPr sz="3550">
              <a:latin typeface="Helvetica Neue"/>
              <a:cs typeface="Helvetica Neue"/>
            </a:endParaRPr>
          </a:p>
          <a:p>
            <a:pPr marL="12700" marR="1854835">
              <a:lnSpc>
                <a:spcPts val="4160"/>
              </a:lnSpc>
              <a:spcBef>
                <a:spcPts val="170"/>
              </a:spcBef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Domains: passbook.co</a:t>
            </a:r>
            <a:r>
              <a:rPr dirty="0" sz="3550" spc="-8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100$, 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lightstream.io</a:t>
            </a:r>
            <a:r>
              <a:rPr dirty="0" sz="3550" spc="-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3500$</a:t>
            </a:r>
            <a:endParaRPr sz="3550">
              <a:latin typeface="Helvetica Neue"/>
              <a:cs typeface="Helvetica Neue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394721" y="2862791"/>
            <a:ext cx="6621787" cy="6616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52050" cy="11308715"/>
          </a:xfrm>
          <a:custGeom>
            <a:avLst/>
            <a:gdLst/>
            <a:ahLst/>
            <a:cxnLst/>
            <a:rect l="l" t="t" r="r" b="b"/>
            <a:pathLst>
              <a:path w="10052050" h="11308715">
                <a:moveTo>
                  <a:pt x="0" y="11308555"/>
                </a:moveTo>
                <a:lnTo>
                  <a:pt x="10052049" y="11308555"/>
                </a:lnTo>
                <a:lnTo>
                  <a:pt x="10052049" y="0"/>
                </a:lnTo>
                <a:lnTo>
                  <a:pt x="0" y="0"/>
                </a:lnTo>
                <a:lnTo>
                  <a:pt x="0" y="11308555"/>
                </a:lnTo>
                <a:close/>
              </a:path>
            </a:pathLst>
          </a:custGeom>
          <a:solidFill>
            <a:srgbClr val="0A1F9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43806" y="2374661"/>
            <a:ext cx="6294120" cy="9302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Product</a:t>
            </a:r>
            <a:r>
              <a:rPr dirty="0" spc="-50"/>
              <a:t> </a:t>
            </a:r>
            <a:r>
              <a:rPr dirty="0" spc="5"/>
              <a:t>roadmap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43806" y="4309681"/>
            <a:ext cx="6606540" cy="3747770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3050" spc="5" b="1">
                <a:solidFill>
                  <a:srgbClr val="FFFFFF"/>
                </a:solidFill>
                <a:latin typeface="Helvetica Neue"/>
                <a:cs typeface="Helvetica Neue"/>
              </a:rPr>
              <a:t>Past: (3</a:t>
            </a:r>
            <a:r>
              <a:rPr dirty="0" sz="3050" spc="-10" b="1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050" spc="5" b="1">
                <a:solidFill>
                  <a:srgbClr val="FFFFFF"/>
                </a:solidFill>
                <a:latin typeface="Helvetica Neue"/>
                <a:cs typeface="Helvetica Neue"/>
              </a:rPr>
              <a:t>years)</a:t>
            </a:r>
            <a:endParaRPr sz="3050">
              <a:latin typeface="Helvetica Neue"/>
              <a:cs typeface="Helvetica Neue"/>
            </a:endParaRPr>
          </a:p>
          <a:p>
            <a:pPr marL="12700">
              <a:lnSpc>
                <a:spcPct val="100000"/>
              </a:lnSpc>
            </a:pPr>
            <a:r>
              <a:rPr dirty="0" sz="3050">
                <a:solidFill>
                  <a:srgbClr val="FFFFFF"/>
                </a:solidFill>
                <a:latin typeface="Helvetica Neue"/>
                <a:cs typeface="Helvetica Neue"/>
              </a:rPr>
              <a:t>(Lightstream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1-KBPS-speed</a:t>
            </a:r>
            <a:r>
              <a:rPr dirty="0" sz="305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2017</a:t>
            </a:r>
            <a:endParaRPr sz="3050">
              <a:latin typeface="Helvetica Neue"/>
              <a:cs typeface="Helvetica Neue"/>
            </a:endParaRPr>
          </a:p>
          <a:p>
            <a:pPr marL="12700">
              <a:lnSpc>
                <a:spcPct val="100000"/>
              </a:lnSpc>
              <a:tabLst>
                <a:tab pos="3792854" algn="l"/>
              </a:tabLst>
            </a:pP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Passbook-prototype	2018</a:t>
            </a:r>
            <a:endParaRPr sz="3050">
              <a:latin typeface="Helvetica Neue"/>
              <a:cs typeface="Helvetica Neue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3050">
                <a:solidFill>
                  <a:srgbClr val="FFFFFF"/>
                </a:solidFill>
                <a:latin typeface="Helvetica Neue"/>
                <a:cs typeface="Helvetica Neue"/>
              </a:rPr>
              <a:t>Lightstream </a:t>
            </a:r>
            <a:r>
              <a:rPr dirty="0" sz="3050" spc="10">
                <a:solidFill>
                  <a:srgbClr val="FFFFFF"/>
                </a:solidFill>
                <a:latin typeface="Helvetica Neue"/>
                <a:cs typeface="Helvetica Neue"/>
              </a:rPr>
              <a:t>10-KBPS</a:t>
            </a:r>
            <a:r>
              <a:rPr dirty="0" sz="3050" spc="-1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2019</a:t>
            </a:r>
            <a:endParaRPr sz="3050">
              <a:latin typeface="Helvetica Neue"/>
              <a:cs typeface="Helvetica Neue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3050">
              <a:latin typeface="Helvetica Neue"/>
              <a:cs typeface="Helvetica Neue"/>
            </a:endParaRPr>
          </a:p>
          <a:p>
            <a:pPr marL="12700">
              <a:lnSpc>
                <a:spcPct val="100000"/>
              </a:lnSpc>
            </a:pPr>
            <a:r>
              <a:rPr dirty="0" sz="3050" spc="-5" b="1">
                <a:solidFill>
                  <a:srgbClr val="FFFFFF"/>
                </a:solidFill>
                <a:latin typeface="Helvetica Neue"/>
                <a:cs typeface="Helvetica Neue"/>
              </a:rPr>
              <a:t>Future:</a:t>
            </a:r>
            <a:endParaRPr sz="3050">
              <a:latin typeface="Helvetica Neue"/>
              <a:cs typeface="Helvetica Neue"/>
            </a:endParaRPr>
          </a:p>
          <a:p>
            <a:pPr marL="12700">
              <a:lnSpc>
                <a:spcPct val="100000"/>
              </a:lnSpc>
            </a:pP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Passbook-app </a:t>
            </a:r>
            <a:r>
              <a:rPr dirty="0" sz="3050" spc="10">
                <a:solidFill>
                  <a:srgbClr val="FFFFFF"/>
                </a:solidFill>
                <a:latin typeface="Helvetica Neue"/>
                <a:cs typeface="Helvetica Neue"/>
              </a:rPr>
              <a:t>Q2</a:t>
            </a:r>
            <a:r>
              <a:rPr dirty="0" sz="3050" spc="-1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2020</a:t>
            </a:r>
            <a:endParaRPr sz="3050">
              <a:latin typeface="Helvetica Neue"/>
              <a:cs typeface="Helvetica Neue"/>
            </a:endParaRPr>
          </a:p>
          <a:p>
            <a:pPr marL="12700">
              <a:lnSpc>
                <a:spcPct val="100000"/>
              </a:lnSpc>
            </a:pPr>
            <a:r>
              <a:rPr dirty="0" sz="3050" spc="-5">
                <a:solidFill>
                  <a:srgbClr val="FFFFFF"/>
                </a:solidFill>
                <a:latin typeface="Helvetica Neue"/>
                <a:cs typeface="Helvetica Neue"/>
              </a:rPr>
              <a:t>Lightstream-file-transfer-app </a:t>
            </a:r>
            <a:r>
              <a:rPr dirty="0" sz="3050" spc="10">
                <a:solidFill>
                  <a:srgbClr val="FFFFFF"/>
                </a:solidFill>
                <a:latin typeface="Helvetica Neue"/>
                <a:cs typeface="Helvetica Neue"/>
              </a:rPr>
              <a:t>Q2</a:t>
            </a:r>
            <a:r>
              <a:rPr dirty="0" sz="3050" spc="5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050" spc="5">
                <a:solidFill>
                  <a:srgbClr val="FFFFFF"/>
                </a:solidFill>
                <a:latin typeface="Helvetica Neue"/>
                <a:cs typeface="Helvetica Neue"/>
              </a:rPr>
              <a:t>2021</a:t>
            </a:r>
            <a:endParaRPr sz="3050">
              <a:latin typeface="Helvetica Neue"/>
              <a:cs typeface="Helvetica Neue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1974503" y="3164488"/>
            <a:ext cx="6622415" cy="6604000"/>
          </a:xfrm>
          <a:custGeom>
            <a:avLst/>
            <a:gdLst/>
            <a:ahLst/>
            <a:cxnLst/>
            <a:rect l="l" t="t" r="r" b="b"/>
            <a:pathLst>
              <a:path w="6622415" h="6604000">
                <a:moveTo>
                  <a:pt x="3740642" y="6591299"/>
                </a:moveTo>
                <a:lnTo>
                  <a:pt x="2881144" y="6591299"/>
                </a:lnTo>
                <a:lnTo>
                  <a:pt x="2928137" y="6603999"/>
                </a:lnTo>
                <a:lnTo>
                  <a:pt x="3693650" y="6603999"/>
                </a:lnTo>
                <a:lnTo>
                  <a:pt x="3740642" y="6591299"/>
                </a:lnTo>
                <a:close/>
              </a:path>
              <a:path w="6622415" h="6604000">
                <a:moveTo>
                  <a:pt x="3834006" y="6578599"/>
                </a:moveTo>
                <a:lnTo>
                  <a:pt x="2787781" y="6578599"/>
                </a:lnTo>
                <a:lnTo>
                  <a:pt x="2834358" y="6591299"/>
                </a:lnTo>
                <a:lnTo>
                  <a:pt x="3787429" y="6591299"/>
                </a:lnTo>
                <a:lnTo>
                  <a:pt x="3834006" y="6578599"/>
                </a:lnTo>
                <a:close/>
              </a:path>
              <a:path w="6622415" h="6604000">
                <a:moveTo>
                  <a:pt x="3972430" y="6553199"/>
                </a:moveTo>
                <a:lnTo>
                  <a:pt x="2649357" y="6553199"/>
                </a:lnTo>
                <a:lnTo>
                  <a:pt x="2741418" y="6578599"/>
                </a:lnTo>
                <a:lnTo>
                  <a:pt x="3880368" y="6578599"/>
                </a:lnTo>
                <a:lnTo>
                  <a:pt x="3972430" y="6553199"/>
                </a:lnTo>
                <a:close/>
              </a:path>
              <a:path w="6622415" h="6604000">
                <a:moveTo>
                  <a:pt x="3972430" y="63499"/>
                </a:moveTo>
                <a:lnTo>
                  <a:pt x="2649357" y="63499"/>
                </a:lnTo>
                <a:lnTo>
                  <a:pt x="2160392" y="203199"/>
                </a:lnTo>
                <a:lnTo>
                  <a:pt x="2117531" y="228599"/>
                </a:lnTo>
                <a:lnTo>
                  <a:pt x="2032670" y="253999"/>
                </a:lnTo>
                <a:lnTo>
                  <a:pt x="1990679" y="279399"/>
                </a:lnTo>
                <a:lnTo>
                  <a:pt x="1948989" y="292099"/>
                </a:lnTo>
                <a:lnTo>
                  <a:pt x="1907602" y="317499"/>
                </a:lnTo>
                <a:lnTo>
                  <a:pt x="1866525" y="330199"/>
                </a:lnTo>
                <a:lnTo>
                  <a:pt x="1825762" y="355599"/>
                </a:lnTo>
                <a:lnTo>
                  <a:pt x="1785317" y="368299"/>
                </a:lnTo>
                <a:lnTo>
                  <a:pt x="1665942" y="444499"/>
                </a:lnTo>
                <a:lnTo>
                  <a:pt x="1626819" y="457199"/>
                </a:lnTo>
                <a:lnTo>
                  <a:pt x="1511522" y="533399"/>
                </a:lnTo>
                <a:lnTo>
                  <a:pt x="1399432" y="609599"/>
                </a:lnTo>
                <a:lnTo>
                  <a:pt x="1326550" y="660399"/>
                </a:lnTo>
                <a:lnTo>
                  <a:pt x="1255189" y="711199"/>
                </a:lnTo>
                <a:lnTo>
                  <a:pt x="1220090" y="749299"/>
                </a:lnTo>
                <a:lnTo>
                  <a:pt x="1151079" y="800099"/>
                </a:lnTo>
                <a:lnTo>
                  <a:pt x="1117177" y="838199"/>
                </a:lnTo>
                <a:lnTo>
                  <a:pt x="1050602" y="888999"/>
                </a:lnTo>
                <a:lnTo>
                  <a:pt x="1017939" y="927099"/>
                </a:lnTo>
                <a:lnTo>
                  <a:pt x="985698" y="952499"/>
                </a:lnTo>
                <a:lnTo>
                  <a:pt x="953885" y="990599"/>
                </a:lnTo>
                <a:lnTo>
                  <a:pt x="922504" y="1015999"/>
                </a:lnTo>
                <a:lnTo>
                  <a:pt x="891559" y="1054099"/>
                </a:lnTo>
                <a:lnTo>
                  <a:pt x="861056" y="1079499"/>
                </a:lnTo>
                <a:lnTo>
                  <a:pt x="830999" y="1117599"/>
                </a:lnTo>
                <a:lnTo>
                  <a:pt x="801393" y="1155699"/>
                </a:lnTo>
                <a:lnTo>
                  <a:pt x="772242" y="1181099"/>
                </a:lnTo>
                <a:lnTo>
                  <a:pt x="743552" y="1219199"/>
                </a:lnTo>
                <a:lnTo>
                  <a:pt x="715327" y="1257299"/>
                </a:lnTo>
                <a:lnTo>
                  <a:pt x="687571" y="1295399"/>
                </a:lnTo>
                <a:lnTo>
                  <a:pt x="660290" y="1333499"/>
                </a:lnTo>
                <a:lnTo>
                  <a:pt x="633488" y="1358899"/>
                </a:lnTo>
                <a:lnTo>
                  <a:pt x="607170" y="1396999"/>
                </a:lnTo>
                <a:lnTo>
                  <a:pt x="581341" y="1435099"/>
                </a:lnTo>
                <a:lnTo>
                  <a:pt x="556005" y="1473199"/>
                </a:lnTo>
                <a:lnTo>
                  <a:pt x="531168" y="1511299"/>
                </a:lnTo>
                <a:lnTo>
                  <a:pt x="506833" y="1549399"/>
                </a:lnTo>
                <a:lnTo>
                  <a:pt x="483006" y="1587499"/>
                </a:lnTo>
                <a:lnTo>
                  <a:pt x="459691" y="1625599"/>
                </a:lnTo>
                <a:lnTo>
                  <a:pt x="436893" y="1663699"/>
                </a:lnTo>
                <a:lnTo>
                  <a:pt x="414616" y="1701799"/>
                </a:lnTo>
                <a:lnTo>
                  <a:pt x="392867" y="1752599"/>
                </a:lnTo>
                <a:lnTo>
                  <a:pt x="371648" y="1790699"/>
                </a:lnTo>
                <a:lnTo>
                  <a:pt x="350965" y="1828799"/>
                </a:lnTo>
                <a:lnTo>
                  <a:pt x="330823" y="1866899"/>
                </a:lnTo>
                <a:lnTo>
                  <a:pt x="311226" y="1904999"/>
                </a:lnTo>
                <a:lnTo>
                  <a:pt x="292180" y="1955799"/>
                </a:lnTo>
                <a:lnTo>
                  <a:pt x="273688" y="1993899"/>
                </a:lnTo>
                <a:lnTo>
                  <a:pt x="255756" y="2031999"/>
                </a:lnTo>
                <a:lnTo>
                  <a:pt x="238388" y="2070099"/>
                </a:lnTo>
                <a:lnTo>
                  <a:pt x="221588" y="2120899"/>
                </a:lnTo>
                <a:lnTo>
                  <a:pt x="205363" y="2158999"/>
                </a:lnTo>
                <a:lnTo>
                  <a:pt x="189716" y="2209799"/>
                </a:lnTo>
                <a:lnTo>
                  <a:pt x="174652" y="2247899"/>
                </a:lnTo>
                <a:lnTo>
                  <a:pt x="160176" y="2285999"/>
                </a:lnTo>
                <a:lnTo>
                  <a:pt x="146293" y="2336799"/>
                </a:lnTo>
                <a:lnTo>
                  <a:pt x="133007" y="2374899"/>
                </a:lnTo>
                <a:lnTo>
                  <a:pt x="120323" y="2425699"/>
                </a:lnTo>
                <a:lnTo>
                  <a:pt x="108246" y="2463799"/>
                </a:lnTo>
                <a:lnTo>
                  <a:pt x="96780" y="2514599"/>
                </a:lnTo>
                <a:lnTo>
                  <a:pt x="85931" y="2565399"/>
                </a:lnTo>
                <a:lnTo>
                  <a:pt x="75702" y="2603499"/>
                </a:lnTo>
                <a:lnTo>
                  <a:pt x="66099" y="2654299"/>
                </a:lnTo>
                <a:lnTo>
                  <a:pt x="57127" y="2692399"/>
                </a:lnTo>
                <a:lnTo>
                  <a:pt x="48789" y="2743199"/>
                </a:lnTo>
                <a:lnTo>
                  <a:pt x="41092" y="2793999"/>
                </a:lnTo>
                <a:lnTo>
                  <a:pt x="34039" y="2832099"/>
                </a:lnTo>
                <a:lnTo>
                  <a:pt x="27635" y="2882899"/>
                </a:lnTo>
                <a:lnTo>
                  <a:pt x="21885" y="2933699"/>
                </a:lnTo>
                <a:lnTo>
                  <a:pt x="16794" y="2971799"/>
                </a:lnTo>
                <a:lnTo>
                  <a:pt x="12367" y="3022599"/>
                </a:lnTo>
                <a:lnTo>
                  <a:pt x="8608" y="3073399"/>
                </a:lnTo>
                <a:lnTo>
                  <a:pt x="5521" y="3124199"/>
                </a:lnTo>
                <a:lnTo>
                  <a:pt x="3113" y="3162299"/>
                </a:lnTo>
                <a:lnTo>
                  <a:pt x="1386" y="3213099"/>
                </a:lnTo>
                <a:lnTo>
                  <a:pt x="347" y="3263899"/>
                </a:lnTo>
                <a:lnTo>
                  <a:pt x="0" y="3314699"/>
                </a:lnTo>
                <a:lnTo>
                  <a:pt x="347" y="3365499"/>
                </a:lnTo>
                <a:lnTo>
                  <a:pt x="1386" y="3403599"/>
                </a:lnTo>
                <a:lnTo>
                  <a:pt x="3113" y="3454399"/>
                </a:lnTo>
                <a:lnTo>
                  <a:pt x="5521" y="3505199"/>
                </a:lnTo>
                <a:lnTo>
                  <a:pt x="8608" y="3555999"/>
                </a:lnTo>
                <a:lnTo>
                  <a:pt x="12367" y="3594099"/>
                </a:lnTo>
                <a:lnTo>
                  <a:pt x="16794" y="3644899"/>
                </a:lnTo>
                <a:lnTo>
                  <a:pt x="21885" y="3695699"/>
                </a:lnTo>
                <a:lnTo>
                  <a:pt x="27635" y="3746499"/>
                </a:lnTo>
                <a:lnTo>
                  <a:pt x="34039" y="3784599"/>
                </a:lnTo>
                <a:lnTo>
                  <a:pt x="41092" y="3835399"/>
                </a:lnTo>
                <a:lnTo>
                  <a:pt x="48789" y="3886199"/>
                </a:lnTo>
                <a:lnTo>
                  <a:pt x="57127" y="3924299"/>
                </a:lnTo>
                <a:lnTo>
                  <a:pt x="66099" y="3975099"/>
                </a:lnTo>
                <a:lnTo>
                  <a:pt x="75702" y="4013199"/>
                </a:lnTo>
                <a:lnTo>
                  <a:pt x="85931" y="4063999"/>
                </a:lnTo>
                <a:lnTo>
                  <a:pt x="96780" y="4114799"/>
                </a:lnTo>
                <a:lnTo>
                  <a:pt x="108246" y="4152899"/>
                </a:lnTo>
                <a:lnTo>
                  <a:pt x="120323" y="4203699"/>
                </a:lnTo>
                <a:lnTo>
                  <a:pt x="133007" y="4241799"/>
                </a:lnTo>
                <a:lnTo>
                  <a:pt x="146293" y="4292599"/>
                </a:lnTo>
                <a:lnTo>
                  <a:pt x="160176" y="4330699"/>
                </a:lnTo>
                <a:lnTo>
                  <a:pt x="174652" y="4381499"/>
                </a:lnTo>
                <a:lnTo>
                  <a:pt x="189716" y="4419599"/>
                </a:lnTo>
                <a:lnTo>
                  <a:pt x="205363" y="4457699"/>
                </a:lnTo>
                <a:lnTo>
                  <a:pt x="221588" y="4508499"/>
                </a:lnTo>
                <a:lnTo>
                  <a:pt x="238388" y="4546599"/>
                </a:lnTo>
                <a:lnTo>
                  <a:pt x="255756" y="4584699"/>
                </a:lnTo>
                <a:lnTo>
                  <a:pt x="273688" y="4635499"/>
                </a:lnTo>
                <a:lnTo>
                  <a:pt x="292180" y="4673599"/>
                </a:lnTo>
                <a:lnTo>
                  <a:pt x="311226" y="4711699"/>
                </a:lnTo>
                <a:lnTo>
                  <a:pt x="330823" y="4762499"/>
                </a:lnTo>
                <a:lnTo>
                  <a:pt x="350965" y="4800599"/>
                </a:lnTo>
                <a:lnTo>
                  <a:pt x="371648" y="4838699"/>
                </a:lnTo>
                <a:lnTo>
                  <a:pt x="392867" y="4876799"/>
                </a:lnTo>
                <a:lnTo>
                  <a:pt x="414616" y="4914899"/>
                </a:lnTo>
                <a:lnTo>
                  <a:pt x="436893" y="4952999"/>
                </a:lnTo>
                <a:lnTo>
                  <a:pt x="459691" y="4991099"/>
                </a:lnTo>
                <a:lnTo>
                  <a:pt x="483006" y="5029199"/>
                </a:lnTo>
                <a:lnTo>
                  <a:pt x="506833" y="5067299"/>
                </a:lnTo>
                <a:lnTo>
                  <a:pt x="531168" y="5105399"/>
                </a:lnTo>
                <a:lnTo>
                  <a:pt x="556005" y="5143499"/>
                </a:lnTo>
                <a:lnTo>
                  <a:pt x="581341" y="5181599"/>
                </a:lnTo>
                <a:lnTo>
                  <a:pt x="607170" y="5219699"/>
                </a:lnTo>
                <a:lnTo>
                  <a:pt x="633488" y="5257799"/>
                </a:lnTo>
                <a:lnTo>
                  <a:pt x="660290" y="5295899"/>
                </a:lnTo>
                <a:lnTo>
                  <a:pt x="687571" y="5333999"/>
                </a:lnTo>
                <a:lnTo>
                  <a:pt x="715327" y="5372099"/>
                </a:lnTo>
                <a:lnTo>
                  <a:pt x="743552" y="5397499"/>
                </a:lnTo>
                <a:lnTo>
                  <a:pt x="772242" y="5435599"/>
                </a:lnTo>
                <a:lnTo>
                  <a:pt x="801393" y="5473699"/>
                </a:lnTo>
                <a:lnTo>
                  <a:pt x="830999" y="5511799"/>
                </a:lnTo>
                <a:lnTo>
                  <a:pt x="861056" y="5537199"/>
                </a:lnTo>
                <a:lnTo>
                  <a:pt x="891559" y="5575299"/>
                </a:lnTo>
                <a:lnTo>
                  <a:pt x="922504" y="5600699"/>
                </a:lnTo>
                <a:lnTo>
                  <a:pt x="953885" y="5638799"/>
                </a:lnTo>
                <a:lnTo>
                  <a:pt x="985698" y="5664199"/>
                </a:lnTo>
                <a:lnTo>
                  <a:pt x="1017939" y="5702299"/>
                </a:lnTo>
                <a:lnTo>
                  <a:pt x="1050602" y="5727699"/>
                </a:lnTo>
                <a:lnTo>
                  <a:pt x="1083683" y="5765799"/>
                </a:lnTo>
                <a:lnTo>
                  <a:pt x="1151079" y="5816599"/>
                </a:lnTo>
                <a:lnTo>
                  <a:pt x="1185385" y="5854699"/>
                </a:lnTo>
                <a:lnTo>
                  <a:pt x="1220090" y="5880099"/>
                </a:lnTo>
                <a:lnTo>
                  <a:pt x="1290677" y="5930899"/>
                </a:lnTo>
                <a:lnTo>
                  <a:pt x="1326550" y="5968999"/>
                </a:lnTo>
                <a:lnTo>
                  <a:pt x="1362803" y="5994399"/>
                </a:lnTo>
                <a:lnTo>
                  <a:pt x="1436431" y="6045199"/>
                </a:lnTo>
                <a:lnTo>
                  <a:pt x="1549604" y="6121399"/>
                </a:lnTo>
                <a:lnTo>
                  <a:pt x="1588038" y="6134099"/>
                </a:lnTo>
                <a:lnTo>
                  <a:pt x="1626819" y="6159499"/>
                </a:lnTo>
                <a:lnTo>
                  <a:pt x="1745196" y="6235699"/>
                </a:lnTo>
                <a:lnTo>
                  <a:pt x="1785317" y="6248399"/>
                </a:lnTo>
                <a:lnTo>
                  <a:pt x="1825762" y="6273799"/>
                </a:lnTo>
                <a:lnTo>
                  <a:pt x="1866525" y="6286499"/>
                </a:lnTo>
                <a:lnTo>
                  <a:pt x="1907602" y="6311899"/>
                </a:lnTo>
                <a:lnTo>
                  <a:pt x="1948989" y="6324599"/>
                </a:lnTo>
                <a:lnTo>
                  <a:pt x="1990679" y="6349999"/>
                </a:lnTo>
                <a:lnTo>
                  <a:pt x="2032670" y="6362699"/>
                </a:lnTo>
                <a:lnTo>
                  <a:pt x="2074955" y="6388099"/>
                </a:lnTo>
                <a:lnTo>
                  <a:pt x="2160392" y="6413499"/>
                </a:lnTo>
                <a:lnTo>
                  <a:pt x="2203534" y="6438899"/>
                </a:lnTo>
                <a:lnTo>
                  <a:pt x="2603667" y="6553199"/>
                </a:lnTo>
                <a:lnTo>
                  <a:pt x="4018120" y="6553199"/>
                </a:lnTo>
                <a:lnTo>
                  <a:pt x="4418253" y="6438899"/>
                </a:lnTo>
                <a:lnTo>
                  <a:pt x="4461395" y="6413499"/>
                </a:lnTo>
                <a:lnTo>
                  <a:pt x="4546832" y="6388099"/>
                </a:lnTo>
                <a:lnTo>
                  <a:pt x="4589117" y="6362699"/>
                </a:lnTo>
                <a:lnTo>
                  <a:pt x="4631107" y="6349999"/>
                </a:lnTo>
                <a:lnTo>
                  <a:pt x="4672798" y="6324599"/>
                </a:lnTo>
                <a:lnTo>
                  <a:pt x="4714184" y="6311899"/>
                </a:lnTo>
                <a:lnTo>
                  <a:pt x="4755262" y="6286499"/>
                </a:lnTo>
                <a:lnTo>
                  <a:pt x="4796025" y="6273799"/>
                </a:lnTo>
                <a:lnTo>
                  <a:pt x="4836469" y="6248399"/>
                </a:lnTo>
                <a:lnTo>
                  <a:pt x="4876591" y="6235699"/>
                </a:lnTo>
                <a:lnTo>
                  <a:pt x="4994968" y="6159499"/>
                </a:lnTo>
                <a:lnTo>
                  <a:pt x="5033749" y="6134099"/>
                </a:lnTo>
                <a:lnTo>
                  <a:pt x="5072183" y="6121399"/>
                </a:lnTo>
                <a:lnTo>
                  <a:pt x="5185356" y="6045199"/>
                </a:lnTo>
                <a:lnTo>
                  <a:pt x="5258983" y="5994399"/>
                </a:lnTo>
                <a:lnTo>
                  <a:pt x="5295236" y="5968999"/>
                </a:lnTo>
                <a:lnTo>
                  <a:pt x="5331110" y="5930899"/>
                </a:lnTo>
                <a:lnTo>
                  <a:pt x="5401697" y="5880099"/>
                </a:lnTo>
                <a:lnTo>
                  <a:pt x="5436402" y="5854699"/>
                </a:lnTo>
                <a:lnTo>
                  <a:pt x="5470708" y="5816599"/>
                </a:lnTo>
                <a:lnTo>
                  <a:pt x="5538104" y="5765799"/>
                </a:lnTo>
                <a:lnTo>
                  <a:pt x="5571185" y="5727699"/>
                </a:lnTo>
                <a:lnTo>
                  <a:pt x="5603848" y="5702299"/>
                </a:lnTo>
                <a:lnTo>
                  <a:pt x="5636088" y="5664199"/>
                </a:lnTo>
                <a:lnTo>
                  <a:pt x="5667902" y="5638799"/>
                </a:lnTo>
                <a:lnTo>
                  <a:pt x="5699283" y="5600699"/>
                </a:lnTo>
                <a:lnTo>
                  <a:pt x="5730228" y="5575299"/>
                </a:lnTo>
                <a:lnTo>
                  <a:pt x="5760731" y="5537199"/>
                </a:lnTo>
                <a:lnTo>
                  <a:pt x="5790788" y="5511799"/>
                </a:lnTo>
                <a:lnTo>
                  <a:pt x="5820394" y="5473699"/>
                </a:lnTo>
                <a:lnTo>
                  <a:pt x="5849545" y="5435599"/>
                </a:lnTo>
                <a:lnTo>
                  <a:pt x="5878235" y="5397499"/>
                </a:lnTo>
                <a:lnTo>
                  <a:pt x="5906460" y="5372099"/>
                </a:lnTo>
                <a:lnTo>
                  <a:pt x="5934216" y="5333999"/>
                </a:lnTo>
                <a:lnTo>
                  <a:pt x="5961497" y="5295899"/>
                </a:lnTo>
                <a:lnTo>
                  <a:pt x="5988298" y="5257799"/>
                </a:lnTo>
                <a:lnTo>
                  <a:pt x="6014616" y="5219699"/>
                </a:lnTo>
                <a:lnTo>
                  <a:pt x="6040445" y="5181599"/>
                </a:lnTo>
                <a:lnTo>
                  <a:pt x="6065781" y="5143499"/>
                </a:lnTo>
                <a:lnTo>
                  <a:pt x="6090619" y="5105399"/>
                </a:lnTo>
                <a:lnTo>
                  <a:pt x="6114954" y="5067299"/>
                </a:lnTo>
                <a:lnTo>
                  <a:pt x="6138781" y="5029199"/>
                </a:lnTo>
                <a:lnTo>
                  <a:pt x="6162096" y="4991099"/>
                </a:lnTo>
                <a:lnTo>
                  <a:pt x="6184894" y="4952999"/>
                </a:lnTo>
                <a:lnTo>
                  <a:pt x="6207170" y="4914899"/>
                </a:lnTo>
                <a:lnTo>
                  <a:pt x="6228920" y="4876799"/>
                </a:lnTo>
                <a:lnTo>
                  <a:pt x="6250139" y="4838699"/>
                </a:lnTo>
                <a:lnTo>
                  <a:pt x="6270821" y="4800599"/>
                </a:lnTo>
                <a:lnTo>
                  <a:pt x="6290963" y="4762499"/>
                </a:lnTo>
                <a:lnTo>
                  <a:pt x="6310560" y="4711699"/>
                </a:lnTo>
                <a:lnTo>
                  <a:pt x="6329607" y="4673599"/>
                </a:lnTo>
                <a:lnTo>
                  <a:pt x="6348099" y="4635499"/>
                </a:lnTo>
                <a:lnTo>
                  <a:pt x="6366031" y="4584699"/>
                </a:lnTo>
                <a:lnTo>
                  <a:pt x="6383399" y="4546599"/>
                </a:lnTo>
                <a:lnTo>
                  <a:pt x="6400198" y="4508499"/>
                </a:lnTo>
                <a:lnTo>
                  <a:pt x="6416424" y="4457699"/>
                </a:lnTo>
                <a:lnTo>
                  <a:pt x="6432071" y="4419599"/>
                </a:lnTo>
                <a:lnTo>
                  <a:pt x="6447134" y="4381499"/>
                </a:lnTo>
                <a:lnTo>
                  <a:pt x="6461610" y="4330699"/>
                </a:lnTo>
                <a:lnTo>
                  <a:pt x="6475494" y="4292599"/>
                </a:lnTo>
                <a:lnTo>
                  <a:pt x="6488780" y="4241799"/>
                </a:lnTo>
                <a:lnTo>
                  <a:pt x="6501464" y="4203699"/>
                </a:lnTo>
                <a:lnTo>
                  <a:pt x="6513541" y="4152899"/>
                </a:lnTo>
                <a:lnTo>
                  <a:pt x="6525007" y="4114799"/>
                </a:lnTo>
                <a:lnTo>
                  <a:pt x="6535856" y="4063999"/>
                </a:lnTo>
                <a:lnTo>
                  <a:pt x="6546085" y="4013199"/>
                </a:lnTo>
                <a:lnTo>
                  <a:pt x="6555688" y="3975099"/>
                </a:lnTo>
                <a:lnTo>
                  <a:pt x="6564660" y="3924299"/>
                </a:lnTo>
                <a:lnTo>
                  <a:pt x="6572997" y="3886199"/>
                </a:lnTo>
                <a:lnTo>
                  <a:pt x="6580695" y="3835399"/>
                </a:lnTo>
                <a:lnTo>
                  <a:pt x="6587748" y="3784599"/>
                </a:lnTo>
                <a:lnTo>
                  <a:pt x="6594152" y="3746499"/>
                </a:lnTo>
                <a:lnTo>
                  <a:pt x="6599901" y="3695699"/>
                </a:lnTo>
                <a:lnTo>
                  <a:pt x="6604992" y="3644899"/>
                </a:lnTo>
                <a:lnTo>
                  <a:pt x="6609420" y="3594099"/>
                </a:lnTo>
                <a:lnTo>
                  <a:pt x="6613179" y="3555999"/>
                </a:lnTo>
                <a:lnTo>
                  <a:pt x="6616265" y="3505199"/>
                </a:lnTo>
                <a:lnTo>
                  <a:pt x="6618674" y="3454399"/>
                </a:lnTo>
                <a:lnTo>
                  <a:pt x="6620400" y="3403599"/>
                </a:lnTo>
                <a:lnTo>
                  <a:pt x="6621440" y="3365499"/>
                </a:lnTo>
                <a:lnTo>
                  <a:pt x="6621787" y="3314699"/>
                </a:lnTo>
                <a:lnTo>
                  <a:pt x="6621440" y="3263899"/>
                </a:lnTo>
                <a:lnTo>
                  <a:pt x="6620400" y="3213099"/>
                </a:lnTo>
                <a:lnTo>
                  <a:pt x="6618674" y="3162299"/>
                </a:lnTo>
                <a:lnTo>
                  <a:pt x="6616265" y="3124199"/>
                </a:lnTo>
                <a:lnTo>
                  <a:pt x="6613179" y="3073399"/>
                </a:lnTo>
                <a:lnTo>
                  <a:pt x="6609420" y="3022599"/>
                </a:lnTo>
                <a:lnTo>
                  <a:pt x="6604992" y="2971799"/>
                </a:lnTo>
                <a:lnTo>
                  <a:pt x="6599901" y="2933699"/>
                </a:lnTo>
                <a:lnTo>
                  <a:pt x="6594152" y="2882899"/>
                </a:lnTo>
                <a:lnTo>
                  <a:pt x="6587748" y="2832099"/>
                </a:lnTo>
                <a:lnTo>
                  <a:pt x="6580695" y="2793999"/>
                </a:lnTo>
                <a:lnTo>
                  <a:pt x="6572997" y="2743199"/>
                </a:lnTo>
                <a:lnTo>
                  <a:pt x="6564660" y="2692399"/>
                </a:lnTo>
                <a:lnTo>
                  <a:pt x="6555688" y="2654299"/>
                </a:lnTo>
                <a:lnTo>
                  <a:pt x="6546085" y="2603499"/>
                </a:lnTo>
                <a:lnTo>
                  <a:pt x="6535856" y="2565399"/>
                </a:lnTo>
                <a:lnTo>
                  <a:pt x="6525007" y="2514599"/>
                </a:lnTo>
                <a:lnTo>
                  <a:pt x="6513541" y="2463799"/>
                </a:lnTo>
                <a:lnTo>
                  <a:pt x="6501464" y="2425699"/>
                </a:lnTo>
                <a:lnTo>
                  <a:pt x="6488780" y="2374899"/>
                </a:lnTo>
                <a:lnTo>
                  <a:pt x="6475494" y="2336799"/>
                </a:lnTo>
                <a:lnTo>
                  <a:pt x="6461610" y="2285999"/>
                </a:lnTo>
                <a:lnTo>
                  <a:pt x="6447134" y="2247899"/>
                </a:lnTo>
                <a:lnTo>
                  <a:pt x="6432071" y="2209799"/>
                </a:lnTo>
                <a:lnTo>
                  <a:pt x="6416424" y="2158999"/>
                </a:lnTo>
                <a:lnTo>
                  <a:pt x="6400198" y="2120899"/>
                </a:lnTo>
                <a:lnTo>
                  <a:pt x="6383399" y="2070099"/>
                </a:lnTo>
                <a:lnTo>
                  <a:pt x="6366031" y="2031999"/>
                </a:lnTo>
                <a:lnTo>
                  <a:pt x="6348099" y="1993899"/>
                </a:lnTo>
                <a:lnTo>
                  <a:pt x="6329607" y="1955799"/>
                </a:lnTo>
                <a:lnTo>
                  <a:pt x="6310560" y="1904999"/>
                </a:lnTo>
                <a:lnTo>
                  <a:pt x="6290963" y="1866899"/>
                </a:lnTo>
                <a:lnTo>
                  <a:pt x="6270821" y="1828799"/>
                </a:lnTo>
                <a:lnTo>
                  <a:pt x="6250139" y="1790699"/>
                </a:lnTo>
                <a:lnTo>
                  <a:pt x="6228920" y="1752599"/>
                </a:lnTo>
                <a:lnTo>
                  <a:pt x="6207170" y="1701799"/>
                </a:lnTo>
                <a:lnTo>
                  <a:pt x="6184894" y="1663699"/>
                </a:lnTo>
                <a:lnTo>
                  <a:pt x="6162096" y="1625599"/>
                </a:lnTo>
                <a:lnTo>
                  <a:pt x="6138781" y="1587499"/>
                </a:lnTo>
                <a:lnTo>
                  <a:pt x="6114954" y="1549399"/>
                </a:lnTo>
                <a:lnTo>
                  <a:pt x="6090619" y="1511299"/>
                </a:lnTo>
                <a:lnTo>
                  <a:pt x="6065781" y="1473199"/>
                </a:lnTo>
                <a:lnTo>
                  <a:pt x="6040445" y="1435099"/>
                </a:lnTo>
                <a:lnTo>
                  <a:pt x="6014616" y="1396999"/>
                </a:lnTo>
                <a:lnTo>
                  <a:pt x="5988298" y="1358899"/>
                </a:lnTo>
                <a:lnTo>
                  <a:pt x="5961497" y="1333499"/>
                </a:lnTo>
                <a:lnTo>
                  <a:pt x="5934216" y="1295399"/>
                </a:lnTo>
                <a:lnTo>
                  <a:pt x="5906460" y="1257299"/>
                </a:lnTo>
                <a:lnTo>
                  <a:pt x="5878235" y="1219199"/>
                </a:lnTo>
                <a:lnTo>
                  <a:pt x="5849545" y="1181099"/>
                </a:lnTo>
                <a:lnTo>
                  <a:pt x="5820394" y="1155699"/>
                </a:lnTo>
                <a:lnTo>
                  <a:pt x="5790788" y="1117599"/>
                </a:lnTo>
                <a:lnTo>
                  <a:pt x="5760731" y="1079499"/>
                </a:lnTo>
                <a:lnTo>
                  <a:pt x="5730228" y="1054099"/>
                </a:lnTo>
                <a:lnTo>
                  <a:pt x="5699283" y="1015999"/>
                </a:lnTo>
                <a:lnTo>
                  <a:pt x="5667902" y="990599"/>
                </a:lnTo>
                <a:lnTo>
                  <a:pt x="5636088" y="952499"/>
                </a:lnTo>
                <a:lnTo>
                  <a:pt x="5603848" y="927099"/>
                </a:lnTo>
                <a:lnTo>
                  <a:pt x="5571185" y="888999"/>
                </a:lnTo>
                <a:lnTo>
                  <a:pt x="5504610" y="838199"/>
                </a:lnTo>
                <a:lnTo>
                  <a:pt x="5470708" y="800099"/>
                </a:lnTo>
                <a:lnTo>
                  <a:pt x="5401697" y="749299"/>
                </a:lnTo>
                <a:lnTo>
                  <a:pt x="5366598" y="711199"/>
                </a:lnTo>
                <a:lnTo>
                  <a:pt x="5295236" y="660399"/>
                </a:lnTo>
                <a:lnTo>
                  <a:pt x="5222355" y="609599"/>
                </a:lnTo>
                <a:lnTo>
                  <a:pt x="5110265" y="533399"/>
                </a:lnTo>
                <a:lnTo>
                  <a:pt x="4994968" y="457199"/>
                </a:lnTo>
                <a:lnTo>
                  <a:pt x="4955845" y="444499"/>
                </a:lnTo>
                <a:lnTo>
                  <a:pt x="4836469" y="368299"/>
                </a:lnTo>
                <a:lnTo>
                  <a:pt x="4796025" y="355599"/>
                </a:lnTo>
                <a:lnTo>
                  <a:pt x="4755262" y="330199"/>
                </a:lnTo>
                <a:lnTo>
                  <a:pt x="4714184" y="317499"/>
                </a:lnTo>
                <a:lnTo>
                  <a:pt x="4672798" y="292099"/>
                </a:lnTo>
                <a:lnTo>
                  <a:pt x="4631107" y="279399"/>
                </a:lnTo>
                <a:lnTo>
                  <a:pt x="4589117" y="253999"/>
                </a:lnTo>
                <a:lnTo>
                  <a:pt x="4504256" y="228599"/>
                </a:lnTo>
                <a:lnTo>
                  <a:pt x="4461395" y="203199"/>
                </a:lnTo>
                <a:lnTo>
                  <a:pt x="3972430" y="63499"/>
                </a:lnTo>
                <a:close/>
              </a:path>
              <a:path w="6622415" h="6604000">
                <a:moveTo>
                  <a:pt x="3834006" y="38099"/>
                </a:moveTo>
                <a:lnTo>
                  <a:pt x="2787781" y="38099"/>
                </a:lnTo>
                <a:lnTo>
                  <a:pt x="2695276" y="63499"/>
                </a:lnTo>
                <a:lnTo>
                  <a:pt x="3926511" y="63499"/>
                </a:lnTo>
                <a:lnTo>
                  <a:pt x="3834006" y="38099"/>
                </a:lnTo>
                <a:close/>
              </a:path>
              <a:path w="6622415" h="6604000">
                <a:moveTo>
                  <a:pt x="3740642" y="25399"/>
                </a:moveTo>
                <a:lnTo>
                  <a:pt x="2881144" y="25399"/>
                </a:lnTo>
                <a:lnTo>
                  <a:pt x="2834358" y="38099"/>
                </a:lnTo>
                <a:lnTo>
                  <a:pt x="3787429" y="38099"/>
                </a:lnTo>
                <a:lnTo>
                  <a:pt x="3740642" y="25399"/>
                </a:lnTo>
                <a:close/>
              </a:path>
              <a:path w="6622415" h="6604000">
                <a:moveTo>
                  <a:pt x="3646458" y="12699"/>
                </a:moveTo>
                <a:lnTo>
                  <a:pt x="2975329" y="12699"/>
                </a:lnTo>
                <a:lnTo>
                  <a:pt x="2928137" y="25399"/>
                </a:lnTo>
                <a:lnTo>
                  <a:pt x="3693650" y="25399"/>
                </a:lnTo>
                <a:lnTo>
                  <a:pt x="3646458" y="12699"/>
                </a:lnTo>
                <a:close/>
              </a:path>
              <a:path w="6622415" h="6604000">
                <a:moveTo>
                  <a:pt x="3455777" y="0"/>
                </a:moveTo>
                <a:lnTo>
                  <a:pt x="3166009" y="0"/>
                </a:lnTo>
                <a:lnTo>
                  <a:pt x="3118062" y="12699"/>
                </a:lnTo>
                <a:lnTo>
                  <a:pt x="3503724" y="12699"/>
                </a:lnTo>
                <a:lnTo>
                  <a:pt x="3455777" y="0"/>
                </a:lnTo>
                <a:close/>
              </a:path>
            </a:pathLst>
          </a:custGeom>
          <a:solidFill>
            <a:srgbClr val="D8D8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11974504" y="3151788"/>
            <a:ext cx="6621787" cy="608458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295856" y="2374661"/>
            <a:ext cx="6237605" cy="9302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20"/>
              <a:t>Long term</a:t>
            </a:r>
            <a:r>
              <a:rPr dirty="0" spc="-85"/>
              <a:t> </a:t>
            </a:r>
            <a:r>
              <a:rPr dirty="0" spc="15"/>
              <a:t>vision: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295856" y="4246856"/>
            <a:ext cx="7967980" cy="3207385"/>
          </a:xfrm>
          <a:prstGeom prst="rect">
            <a:avLst/>
          </a:prstGeom>
        </p:spPr>
        <p:txBody>
          <a:bodyPr wrap="square" lIns="0" tIns="41910" rIns="0" bIns="0" rtlCol="0" vert="horz">
            <a:spAutoFit/>
          </a:bodyPr>
          <a:lstStyle/>
          <a:p>
            <a:pPr marL="12700" marR="1052830">
              <a:lnSpc>
                <a:spcPts val="4160"/>
              </a:lnSpc>
              <a:spcBef>
                <a:spcPts val="330"/>
              </a:spcBef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Make </a:t>
            </a:r>
            <a:r>
              <a:rPr dirty="0" sz="3550" spc="-5">
                <a:solidFill>
                  <a:srgbClr val="FFFFFF"/>
                </a:solidFill>
                <a:latin typeface="Helvetica Neue"/>
                <a:cs typeface="Helvetica Neue"/>
              </a:rPr>
              <a:t>Lightstream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the default  technology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for local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data</a:t>
            </a:r>
            <a:r>
              <a:rPr dirty="0" sz="3550" spc="-5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transfers  between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all</a:t>
            </a:r>
            <a:r>
              <a:rPr dirty="0" sz="3550" spc="-1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devices.</a:t>
            </a:r>
            <a:endParaRPr sz="3550">
              <a:latin typeface="Helvetica Neue"/>
              <a:cs typeface="Helvetica Neue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Clr>
                <a:srgbClr val="FFFFFF"/>
              </a:buClr>
              <a:buFont typeface="Helvetica Neue"/>
              <a:buChar char="-"/>
            </a:pPr>
            <a:endParaRPr sz="3450">
              <a:latin typeface="Helvetica Neue"/>
              <a:cs typeface="Helvetica Neue"/>
            </a:endParaRPr>
          </a:p>
          <a:p>
            <a:pPr marL="12700" marR="5080">
              <a:lnSpc>
                <a:spcPts val="4160"/>
              </a:lnSpc>
              <a:spcBef>
                <a:spcPts val="5"/>
              </a:spcBef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Establish a Norwegian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trust</a:t>
            </a:r>
            <a:r>
              <a:rPr dirty="0" sz="3550" spc="-5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-30">
                <a:solidFill>
                  <a:srgbClr val="FFFFFF"/>
                </a:solidFill>
                <a:latin typeface="Helvetica Neue"/>
                <a:cs typeface="Helvetica Neue"/>
              </a:rPr>
              <a:t>company, 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similarly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how people today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trust</a:t>
            </a:r>
            <a:r>
              <a:rPr dirty="0" sz="3550" spc="-2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Apple</a:t>
            </a:r>
            <a:endParaRPr sz="3550">
              <a:latin typeface="Helvetica Neue"/>
              <a:cs typeface="Helvetica Neue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394721" y="2862791"/>
            <a:ext cx="6621787" cy="6616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52050" cy="11308715"/>
          </a:xfrm>
          <a:custGeom>
            <a:avLst/>
            <a:gdLst/>
            <a:ahLst/>
            <a:cxnLst/>
            <a:rect l="l" t="t" r="r" b="b"/>
            <a:pathLst>
              <a:path w="10052050" h="11308715">
                <a:moveTo>
                  <a:pt x="0" y="11308555"/>
                </a:moveTo>
                <a:lnTo>
                  <a:pt x="10052049" y="11308555"/>
                </a:lnTo>
                <a:lnTo>
                  <a:pt x="10052049" y="0"/>
                </a:lnTo>
                <a:lnTo>
                  <a:pt x="0" y="0"/>
                </a:lnTo>
                <a:lnTo>
                  <a:pt x="0" y="11308555"/>
                </a:lnTo>
                <a:close/>
              </a:path>
            </a:pathLst>
          </a:custGeom>
          <a:solidFill>
            <a:srgbClr val="0A1F9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43806" y="2374661"/>
            <a:ext cx="1951355" cy="9302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640"/>
              <a:t>T</a:t>
            </a:r>
            <a:r>
              <a:rPr dirty="0" spc="20"/>
              <a:t>eam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43806" y="4359941"/>
            <a:ext cx="8157209" cy="6464300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ts val="3175"/>
              </a:lnSpc>
              <a:spcBef>
                <a:spcPts val="120"/>
              </a:spcBef>
            </a:pPr>
            <a:r>
              <a:rPr dirty="0" sz="2650" spc="5">
                <a:solidFill>
                  <a:srgbClr val="FFFFFF"/>
                </a:solidFill>
                <a:latin typeface="Helvetica Neue"/>
                <a:cs typeface="Helvetica Neue"/>
              </a:rPr>
              <a:t>Core-team:</a:t>
            </a:r>
            <a:endParaRPr sz="2650">
              <a:latin typeface="Helvetica Neue"/>
              <a:cs typeface="Helvetica Neue"/>
            </a:endParaRPr>
          </a:p>
          <a:p>
            <a:pPr marL="12700">
              <a:lnSpc>
                <a:spcPts val="3165"/>
              </a:lnSpc>
            </a:pPr>
            <a:r>
              <a:rPr dirty="0" sz="2650" spc="10">
                <a:solidFill>
                  <a:srgbClr val="FFFFFF"/>
                </a:solidFill>
                <a:latin typeface="Helvetica Neue"/>
                <a:cs typeface="Helvetica Neue"/>
              </a:rPr>
              <a:t>André</a:t>
            </a:r>
            <a:r>
              <a:rPr dirty="0" sz="2650">
                <a:solidFill>
                  <a:srgbClr val="FFFFFF"/>
                </a:solidFill>
                <a:latin typeface="Helvetica Neue"/>
                <a:cs typeface="Helvetica Neue"/>
              </a:rPr>
              <a:t> Jørgensen</a:t>
            </a:r>
            <a:endParaRPr sz="2650">
              <a:latin typeface="Helvetica Neue"/>
              <a:cs typeface="Helvetica Neue"/>
            </a:endParaRPr>
          </a:p>
          <a:p>
            <a:pPr marL="12700" marR="105410">
              <a:lnSpc>
                <a:spcPts val="3170"/>
              </a:lnSpc>
              <a:spcBef>
                <a:spcPts val="105"/>
              </a:spcBef>
              <a:buChar char="-"/>
              <a:tabLst>
                <a:tab pos="239395" algn="l"/>
              </a:tabLst>
            </a:pPr>
            <a:r>
              <a:rPr dirty="0" sz="2650" spc="10">
                <a:solidFill>
                  <a:srgbClr val="FFFFFF"/>
                </a:solidFill>
                <a:latin typeface="Helvetica Neue"/>
                <a:cs typeface="Helvetica Neue"/>
              </a:rPr>
              <a:t>iOS-dev </a:t>
            </a:r>
            <a:r>
              <a:rPr dirty="0" sz="2650" spc="5">
                <a:solidFill>
                  <a:srgbClr val="FFFFFF"/>
                </a:solidFill>
                <a:latin typeface="Helvetica Neue"/>
                <a:cs typeface="Helvetica Neue"/>
              </a:rPr>
              <a:t>at Tidal, </a:t>
            </a:r>
            <a:r>
              <a:rPr dirty="0" sz="2650" spc="-45">
                <a:solidFill>
                  <a:srgbClr val="FFFFFF"/>
                </a:solidFill>
                <a:latin typeface="Helvetica Neue"/>
                <a:cs typeface="Helvetica Neue"/>
              </a:rPr>
              <a:t>Telia, </a:t>
            </a:r>
            <a:r>
              <a:rPr dirty="0" sz="2650" spc="5">
                <a:solidFill>
                  <a:srgbClr val="FFFFFF"/>
                </a:solidFill>
                <a:latin typeface="Helvetica Neue"/>
                <a:cs typeface="Helvetica Neue"/>
              </a:rPr>
              <a:t>Anti </a:t>
            </a:r>
            <a:r>
              <a:rPr dirty="0" sz="2650" spc="10">
                <a:solidFill>
                  <a:srgbClr val="FFFFFF"/>
                </a:solidFill>
                <a:latin typeface="Helvetica Neue"/>
                <a:cs typeface="Helvetica Neue"/>
              </a:rPr>
              <a:t>and </a:t>
            </a:r>
            <a:r>
              <a:rPr dirty="0" sz="2650" spc="-5">
                <a:solidFill>
                  <a:srgbClr val="FFFFFF"/>
                </a:solidFill>
                <a:latin typeface="Helvetica Neue"/>
                <a:cs typeface="Helvetica Neue"/>
              </a:rPr>
              <a:t>Breel </a:t>
            </a:r>
            <a:r>
              <a:rPr dirty="0" sz="2650" spc="10">
                <a:solidFill>
                  <a:srgbClr val="FFFFFF"/>
                </a:solidFill>
                <a:latin typeface="Helvetica Neue"/>
                <a:cs typeface="Helvetica Neue"/>
              </a:rPr>
              <a:t>(Ranked </a:t>
            </a:r>
            <a:r>
              <a:rPr dirty="0" sz="2650" spc="-65">
                <a:solidFill>
                  <a:srgbClr val="FFFFFF"/>
                </a:solidFill>
                <a:latin typeface="Helvetica Neue"/>
                <a:cs typeface="Helvetica Neue"/>
              </a:rPr>
              <a:t>Top5  </a:t>
            </a:r>
            <a:r>
              <a:rPr dirty="0" sz="2650" spc="10">
                <a:solidFill>
                  <a:srgbClr val="FFFFFF"/>
                </a:solidFill>
                <a:latin typeface="Helvetica Neue"/>
                <a:cs typeface="Helvetica Neue"/>
              </a:rPr>
              <a:t>github</a:t>
            </a:r>
            <a:r>
              <a:rPr dirty="0" sz="265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2650" spc="10">
                <a:solidFill>
                  <a:srgbClr val="FFFFFF"/>
                </a:solidFill>
                <a:latin typeface="Helvetica Neue"/>
                <a:cs typeface="Helvetica Neue"/>
              </a:rPr>
              <a:t>Norway)</a:t>
            </a:r>
            <a:endParaRPr sz="2650">
              <a:latin typeface="Helvetica Neue"/>
              <a:cs typeface="Helvetica Neue"/>
            </a:endParaRPr>
          </a:p>
          <a:p>
            <a:pPr marL="12700">
              <a:lnSpc>
                <a:spcPts val="3050"/>
              </a:lnSpc>
            </a:pPr>
            <a:r>
              <a:rPr dirty="0" sz="2650" spc="5">
                <a:solidFill>
                  <a:srgbClr val="FFFFFF"/>
                </a:solidFill>
                <a:latin typeface="Helvetica Neue"/>
                <a:cs typeface="Helvetica Neue"/>
              </a:rPr>
              <a:t>Alexandre</a:t>
            </a:r>
            <a:r>
              <a:rPr dirty="0" sz="265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2650" spc="5">
                <a:solidFill>
                  <a:srgbClr val="FFFFFF"/>
                </a:solidFill>
                <a:latin typeface="Helvetica Neue"/>
                <a:cs typeface="Helvetica Neue"/>
              </a:rPr>
              <a:t>Camilleri</a:t>
            </a:r>
            <a:endParaRPr sz="2650">
              <a:latin typeface="Helvetica Neue"/>
              <a:cs typeface="Helvetica Neue"/>
            </a:endParaRPr>
          </a:p>
          <a:p>
            <a:pPr marL="12700" marR="5080">
              <a:lnSpc>
                <a:spcPts val="3170"/>
              </a:lnSpc>
              <a:spcBef>
                <a:spcPts val="110"/>
              </a:spcBef>
              <a:buChar char="-"/>
              <a:tabLst>
                <a:tab pos="239395" algn="l"/>
              </a:tabLst>
            </a:pPr>
            <a:r>
              <a:rPr dirty="0" sz="2650" spc="10">
                <a:solidFill>
                  <a:srgbClr val="FFFFFF"/>
                </a:solidFill>
                <a:latin typeface="Helvetica Neue"/>
                <a:cs typeface="Helvetica Neue"/>
              </a:rPr>
              <a:t>iOS-dev </a:t>
            </a:r>
            <a:r>
              <a:rPr dirty="0" sz="2650" spc="-5">
                <a:solidFill>
                  <a:srgbClr val="FFFFFF"/>
                </a:solidFill>
                <a:latin typeface="Helvetica Neue"/>
                <a:cs typeface="Helvetica Neue"/>
              </a:rPr>
              <a:t>from </a:t>
            </a:r>
            <a:r>
              <a:rPr dirty="0" sz="2650" spc="10">
                <a:solidFill>
                  <a:srgbClr val="FFFFFF"/>
                </a:solidFill>
                <a:latin typeface="Helvetica Neue"/>
                <a:cs typeface="Helvetica Neue"/>
              </a:rPr>
              <a:t>Dashlane, </a:t>
            </a:r>
            <a:r>
              <a:rPr dirty="0" sz="2650" spc="15">
                <a:solidFill>
                  <a:srgbClr val="FFFFFF"/>
                </a:solidFill>
                <a:latin typeface="Helvetica Neue"/>
                <a:cs typeface="Helvetica Neue"/>
              </a:rPr>
              <a:t>W3C </a:t>
            </a:r>
            <a:r>
              <a:rPr dirty="0" sz="2650" spc="10">
                <a:solidFill>
                  <a:srgbClr val="FFFFFF"/>
                </a:solidFill>
                <a:latin typeface="Helvetica Neue"/>
                <a:cs typeface="Helvetica Neue"/>
              </a:rPr>
              <a:t>and SEEKERS</a:t>
            </a:r>
            <a:r>
              <a:rPr dirty="0" sz="2650" spc="-2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2650" spc="5">
                <a:solidFill>
                  <a:srgbClr val="FFFFFF"/>
                </a:solidFill>
                <a:latin typeface="Helvetica Neue"/>
                <a:cs typeface="Helvetica Neue"/>
              </a:rPr>
              <a:t>Capital  </a:t>
            </a:r>
            <a:r>
              <a:rPr dirty="0" sz="2650">
                <a:solidFill>
                  <a:srgbClr val="FFFFFF"/>
                </a:solidFill>
                <a:latin typeface="Helvetica Neue"/>
                <a:cs typeface="Helvetica Neue"/>
              </a:rPr>
              <a:t>Group</a:t>
            </a:r>
            <a:endParaRPr sz="2650">
              <a:latin typeface="Helvetica Neue"/>
              <a:cs typeface="Helvetica Neue"/>
            </a:endParaRPr>
          </a:p>
          <a:p>
            <a:pPr>
              <a:lnSpc>
                <a:spcPct val="100000"/>
              </a:lnSpc>
            </a:pPr>
            <a:endParaRPr sz="2550">
              <a:latin typeface="Helvetica Neue"/>
              <a:cs typeface="Helvetica Neue"/>
            </a:endParaRPr>
          </a:p>
          <a:p>
            <a:pPr marL="12700">
              <a:lnSpc>
                <a:spcPts val="3175"/>
              </a:lnSpc>
            </a:pPr>
            <a:r>
              <a:rPr dirty="0" sz="2650" spc="10">
                <a:solidFill>
                  <a:srgbClr val="FFFFFF"/>
                </a:solidFill>
                <a:latin typeface="Helvetica Neue"/>
                <a:cs typeface="Helvetica Neue"/>
              </a:rPr>
              <a:t>Business</a:t>
            </a:r>
            <a:r>
              <a:rPr dirty="0" sz="265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2650" spc="5">
                <a:solidFill>
                  <a:srgbClr val="FFFFFF"/>
                </a:solidFill>
                <a:latin typeface="Helvetica Neue"/>
                <a:cs typeface="Helvetica Neue"/>
              </a:rPr>
              <a:t>advisors:</a:t>
            </a:r>
            <a:endParaRPr sz="2650">
              <a:latin typeface="Helvetica Neue"/>
              <a:cs typeface="Helvetica Neue"/>
            </a:endParaRPr>
          </a:p>
          <a:p>
            <a:pPr marL="12700">
              <a:lnSpc>
                <a:spcPts val="3165"/>
              </a:lnSpc>
            </a:pPr>
            <a:r>
              <a:rPr dirty="0" sz="2650" spc="10">
                <a:solidFill>
                  <a:srgbClr val="FFFFFF"/>
                </a:solidFill>
                <a:latin typeface="Helvetica Neue"/>
                <a:cs typeface="Helvetica Neue"/>
              </a:rPr>
              <a:t>Navi (Head </a:t>
            </a:r>
            <a:r>
              <a:rPr dirty="0" sz="2650" spc="5">
                <a:solidFill>
                  <a:srgbClr val="FFFFFF"/>
                </a:solidFill>
                <a:latin typeface="Helvetica Neue"/>
                <a:cs typeface="Helvetica Neue"/>
              </a:rPr>
              <a:t>of tech,</a:t>
            </a:r>
            <a:r>
              <a:rPr dirty="0" sz="2650" spc="-1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2650" spc="5">
                <a:solidFill>
                  <a:srgbClr val="FFFFFF"/>
                </a:solidFill>
                <a:latin typeface="Helvetica Neue"/>
                <a:cs typeface="Helvetica Neue"/>
              </a:rPr>
              <a:t>Antler)</a:t>
            </a:r>
            <a:endParaRPr sz="2650">
              <a:latin typeface="Helvetica Neue"/>
              <a:cs typeface="Helvetica Neue"/>
            </a:endParaRPr>
          </a:p>
          <a:p>
            <a:pPr marL="12700">
              <a:lnSpc>
                <a:spcPts val="3175"/>
              </a:lnSpc>
            </a:pPr>
            <a:r>
              <a:rPr dirty="0" sz="2650" spc="10">
                <a:solidFill>
                  <a:srgbClr val="FFFFFF"/>
                </a:solidFill>
                <a:latin typeface="Helvetica Neue"/>
                <a:cs typeface="Helvetica Neue"/>
              </a:rPr>
              <a:t>Jonas Rinde </a:t>
            </a:r>
            <a:r>
              <a:rPr dirty="0" sz="2650" spc="-20">
                <a:solidFill>
                  <a:srgbClr val="FFFFFF"/>
                </a:solidFill>
                <a:latin typeface="Helvetica Neue"/>
                <a:cs typeface="Helvetica Neue"/>
              </a:rPr>
              <a:t>(webly, </a:t>
            </a:r>
            <a:r>
              <a:rPr dirty="0" sz="2650" spc="10">
                <a:solidFill>
                  <a:srgbClr val="FFFFFF"/>
                </a:solidFill>
                <a:latin typeface="Helvetica Neue"/>
                <a:cs typeface="Helvetica Neue"/>
              </a:rPr>
              <a:t>CEO </a:t>
            </a:r>
            <a:r>
              <a:rPr dirty="0" sz="2650" spc="5">
                <a:solidFill>
                  <a:srgbClr val="FFFFFF"/>
                </a:solidFill>
                <a:latin typeface="Helvetica Neue"/>
                <a:cs typeface="Helvetica Neue"/>
              </a:rPr>
              <a:t>of</a:t>
            </a:r>
            <a:r>
              <a:rPr dirty="0" sz="2650" spc="1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2650" spc="5">
                <a:solidFill>
                  <a:srgbClr val="FFFFFF"/>
                </a:solidFill>
                <a:latin typeface="Helvetica Neue"/>
                <a:cs typeface="Helvetica Neue"/>
              </a:rPr>
              <a:t>Spotics)</a:t>
            </a:r>
            <a:endParaRPr sz="2650">
              <a:latin typeface="Helvetica Neue"/>
              <a:cs typeface="Helvetica Neue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700">
              <a:latin typeface="Helvetica Neue"/>
              <a:cs typeface="Helvetica Neue"/>
            </a:endParaRPr>
          </a:p>
          <a:p>
            <a:pPr marL="12700" marR="800100">
              <a:lnSpc>
                <a:spcPts val="3170"/>
              </a:lnSpc>
            </a:pPr>
            <a:r>
              <a:rPr dirty="0" sz="2650" spc="10">
                <a:solidFill>
                  <a:srgbClr val="FFFFFF"/>
                </a:solidFill>
                <a:latin typeface="Helvetica Neue"/>
                <a:cs typeface="Helvetica Neue"/>
              </a:rPr>
              <a:t>Github </a:t>
            </a:r>
            <a:r>
              <a:rPr dirty="0" sz="2650" spc="-15">
                <a:solidFill>
                  <a:srgbClr val="FFFFFF"/>
                </a:solidFill>
                <a:latin typeface="Helvetica Neue"/>
                <a:cs typeface="Helvetica Neue"/>
              </a:rPr>
              <a:t>org </a:t>
            </a:r>
            <a:r>
              <a:rPr dirty="0" sz="2650" spc="10">
                <a:solidFill>
                  <a:srgbClr val="FFFFFF"/>
                </a:solidFill>
                <a:latin typeface="Helvetica Neue"/>
                <a:cs typeface="Helvetica Neue"/>
              </a:rPr>
              <a:t>members (Helps </a:t>
            </a:r>
            <a:r>
              <a:rPr dirty="0" sz="2650" spc="5">
                <a:solidFill>
                  <a:srgbClr val="FFFFFF"/>
                </a:solidFill>
                <a:latin typeface="Helvetica Neue"/>
                <a:cs typeface="Helvetica Neue"/>
              </a:rPr>
              <a:t>with </a:t>
            </a:r>
            <a:r>
              <a:rPr dirty="0" sz="2650" spc="10">
                <a:solidFill>
                  <a:srgbClr val="FFFFFF"/>
                </a:solidFill>
                <a:latin typeface="Helvetica Neue"/>
                <a:cs typeface="Helvetica Neue"/>
              </a:rPr>
              <a:t>code &amp;</a:t>
            </a:r>
            <a:r>
              <a:rPr dirty="0" sz="2650" spc="-1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2650" spc="5">
                <a:solidFill>
                  <a:srgbClr val="FFFFFF"/>
                </a:solidFill>
                <a:latin typeface="Helvetica Neue"/>
                <a:cs typeface="Helvetica Neue"/>
              </a:rPr>
              <a:t>advice):  </a:t>
            </a:r>
            <a:r>
              <a:rPr dirty="0" sz="2650">
                <a:solidFill>
                  <a:srgbClr val="FFFFFF"/>
                </a:solidFill>
                <a:latin typeface="Helvetica Neue"/>
                <a:cs typeface="Helvetica Neue"/>
              </a:rPr>
              <a:t>Sindre </a:t>
            </a:r>
            <a:r>
              <a:rPr dirty="0" sz="2650" spc="10">
                <a:solidFill>
                  <a:srgbClr val="FFFFFF"/>
                </a:solidFill>
                <a:latin typeface="Helvetica Neue"/>
                <a:cs typeface="Helvetica Neue"/>
              </a:rPr>
              <a:t>Sorhus</a:t>
            </a:r>
            <a:endParaRPr sz="2650">
              <a:latin typeface="Helvetica Neue"/>
              <a:cs typeface="Helvetica Neue"/>
            </a:endParaRPr>
          </a:p>
          <a:p>
            <a:pPr marL="12700">
              <a:lnSpc>
                <a:spcPts val="3050"/>
              </a:lnSpc>
            </a:pPr>
            <a:r>
              <a:rPr dirty="0" sz="2650" spc="10">
                <a:solidFill>
                  <a:srgbClr val="FFFFFF"/>
                </a:solidFill>
                <a:latin typeface="Helvetica Neue"/>
                <a:cs typeface="Helvetica Neue"/>
              </a:rPr>
              <a:t>Google</a:t>
            </a:r>
            <a:r>
              <a:rPr dirty="0" sz="265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2650" spc="10">
                <a:solidFill>
                  <a:srgbClr val="FFFFFF"/>
                </a:solidFill>
                <a:latin typeface="Helvetica Neue"/>
                <a:cs typeface="Helvetica Neue"/>
              </a:rPr>
              <a:t>guy</a:t>
            </a:r>
            <a:endParaRPr sz="2650">
              <a:latin typeface="Helvetica Neue"/>
              <a:cs typeface="Helvetica Neue"/>
            </a:endParaRPr>
          </a:p>
          <a:p>
            <a:pPr marL="12700">
              <a:lnSpc>
                <a:spcPts val="3175"/>
              </a:lnSpc>
            </a:pPr>
            <a:r>
              <a:rPr dirty="0" sz="2650">
                <a:solidFill>
                  <a:srgbClr val="FFFFFF"/>
                </a:solidFill>
                <a:latin typeface="Helvetica Neue"/>
                <a:cs typeface="Helvetica Neue"/>
              </a:rPr>
              <a:t>Vincent </a:t>
            </a:r>
            <a:r>
              <a:rPr dirty="0" sz="2650" spc="5">
                <a:solidFill>
                  <a:srgbClr val="FFFFFF"/>
                </a:solidFill>
                <a:latin typeface="Helvetica Neue"/>
                <a:cs typeface="Helvetica Neue"/>
              </a:rPr>
              <a:t>Apple-swift </a:t>
            </a:r>
            <a:r>
              <a:rPr dirty="0" sz="2650" spc="10">
                <a:solidFill>
                  <a:srgbClr val="FFFFFF"/>
                </a:solidFill>
                <a:latin typeface="Helvetica Neue"/>
                <a:cs typeface="Helvetica Neue"/>
              </a:rPr>
              <a:t>guy</a:t>
            </a:r>
            <a:endParaRPr sz="2650">
              <a:latin typeface="Helvetica Neue"/>
              <a:cs typeface="Helvetica Neue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1974503" y="3151788"/>
            <a:ext cx="6621788" cy="6616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295856" y="2374661"/>
            <a:ext cx="7926705" cy="9302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15"/>
              <a:t>In active</a:t>
            </a:r>
            <a:r>
              <a:rPr dirty="0" spc="-75"/>
              <a:t> </a:t>
            </a:r>
            <a:r>
              <a:rPr dirty="0" spc="20"/>
              <a:t>development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295856" y="4246856"/>
            <a:ext cx="7869555" cy="5845810"/>
          </a:xfrm>
          <a:prstGeom prst="rect">
            <a:avLst/>
          </a:prstGeom>
        </p:spPr>
        <p:txBody>
          <a:bodyPr wrap="square" lIns="0" tIns="41910" rIns="0" bIns="0" rtlCol="0" vert="horz">
            <a:spAutoFit/>
          </a:bodyPr>
          <a:lstStyle/>
          <a:p>
            <a:pPr marL="12700" marR="5080">
              <a:lnSpc>
                <a:spcPts val="4160"/>
              </a:lnSpc>
              <a:spcBef>
                <a:spcPts val="330"/>
              </a:spcBef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2000 Commits on GitHub</a:t>
            </a:r>
            <a:r>
              <a:rPr dirty="0" sz="3550" spc="-8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(1800hours  work)</a:t>
            </a:r>
            <a:endParaRPr sz="3550">
              <a:latin typeface="Helvetica Neue"/>
              <a:cs typeface="Helvetica Neue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FFFFFF"/>
              </a:buClr>
              <a:buFont typeface="Helvetica Neue"/>
              <a:buChar char="-"/>
            </a:pPr>
            <a:endParaRPr sz="3450">
              <a:latin typeface="Helvetica Neue"/>
              <a:cs typeface="Helvetica Neue"/>
            </a:endParaRPr>
          </a:p>
          <a:p>
            <a:pPr marL="12700" marR="48260">
              <a:lnSpc>
                <a:spcPts val="4160"/>
              </a:lnSpc>
              <a:spcBef>
                <a:spcPts val="5"/>
              </a:spcBef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One native code base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for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iPhone</a:t>
            </a:r>
            <a:r>
              <a:rPr dirty="0" sz="3550" spc="-7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and  Mac</a:t>
            </a:r>
            <a:endParaRPr sz="3550">
              <a:latin typeface="Helvetica Neue"/>
              <a:cs typeface="Helvetica Neue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Clr>
                <a:srgbClr val="FFFFFF"/>
              </a:buClr>
              <a:buFont typeface="Helvetica Neue"/>
              <a:buChar char="-"/>
            </a:pPr>
            <a:endParaRPr sz="3450">
              <a:latin typeface="Helvetica Neue"/>
              <a:cs typeface="Helvetica Neue"/>
            </a:endParaRPr>
          </a:p>
          <a:p>
            <a:pPr marL="12700" marR="149225">
              <a:lnSpc>
                <a:spcPts val="4160"/>
              </a:lnSpc>
              <a:spcBef>
                <a:spcPts val="5"/>
              </a:spcBef>
              <a:buChar char="-"/>
              <a:tabLst>
                <a:tab pos="314960" algn="l"/>
              </a:tabLst>
            </a:pPr>
            <a:r>
              <a:rPr dirty="0" sz="3550" spc="-25">
                <a:solidFill>
                  <a:srgbClr val="FFFFFF"/>
                </a:solidFill>
                <a:latin typeface="Helvetica Neue"/>
                <a:cs typeface="Helvetica Neue"/>
              </a:rPr>
              <a:t>Working </a:t>
            </a:r>
            <a:r>
              <a:rPr dirty="0" sz="3550" spc="-5">
                <a:solidFill>
                  <a:srgbClr val="FFFFFF"/>
                </a:solidFill>
                <a:latin typeface="Helvetica Neue"/>
                <a:cs typeface="Helvetica Neue"/>
              </a:rPr>
              <a:t>prototype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for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passbook and  </a:t>
            </a:r>
            <a:r>
              <a:rPr dirty="0" sz="3550" spc="-5">
                <a:solidFill>
                  <a:srgbClr val="FFFFFF"/>
                </a:solidFill>
                <a:latin typeface="Helvetica Neue"/>
                <a:cs typeface="Helvetica Neue"/>
              </a:rPr>
              <a:t>Lightstream</a:t>
            </a:r>
            <a:endParaRPr sz="3550">
              <a:latin typeface="Helvetica Neue"/>
              <a:cs typeface="Helvetica Neue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Clr>
                <a:srgbClr val="FFFFFF"/>
              </a:buClr>
              <a:buFont typeface="Helvetica Neue"/>
              <a:buChar char="-"/>
            </a:pPr>
            <a:endParaRPr sz="3450">
              <a:latin typeface="Helvetica Neue"/>
              <a:cs typeface="Helvetica Neue"/>
            </a:endParaRPr>
          </a:p>
          <a:p>
            <a:pPr marL="12700" marR="726440">
              <a:lnSpc>
                <a:spcPts val="4160"/>
              </a:lnSpc>
              <a:spcBef>
                <a:spcPts val="5"/>
              </a:spcBef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Ready to launch Passbook on</a:t>
            </a:r>
            <a:r>
              <a:rPr dirty="0" sz="3550" spc="-9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the  </a:t>
            </a:r>
            <a:r>
              <a:rPr dirty="0" sz="3550" spc="-5">
                <a:solidFill>
                  <a:srgbClr val="FFFFFF"/>
                </a:solidFill>
                <a:latin typeface="Helvetica Neue"/>
                <a:cs typeface="Helvetica Neue"/>
              </a:rPr>
              <a:t>app-store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within</a:t>
            </a:r>
            <a:r>
              <a:rPr dirty="0" sz="3550" spc="-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weeks</a:t>
            </a:r>
            <a:endParaRPr sz="3550">
              <a:latin typeface="Helvetica Neue"/>
              <a:cs typeface="Helvetica Neue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394721" y="2862791"/>
            <a:ext cx="6621787" cy="6616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21506" y="2374661"/>
            <a:ext cx="7114540" cy="9302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"/>
              <a:t>Micro </a:t>
            </a:r>
            <a:r>
              <a:rPr dirty="0" spc="15"/>
              <a:t>level</a:t>
            </a:r>
            <a:r>
              <a:rPr dirty="0" spc="-25"/>
              <a:t> </a:t>
            </a:r>
            <a:r>
              <a:rPr dirty="0"/>
              <a:t>problem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421506" y="4246856"/>
            <a:ext cx="7484109" cy="4275455"/>
          </a:xfrm>
          <a:prstGeom prst="rect">
            <a:avLst/>
          </a:prstGeom>
        </p:spPr>
        <p:txBody>
          <a:bodyPr wrap="square" lIns="0" tIns="41910" rIns="0" bIns="0" rtlCol="0" vert="horz">
            <a:spAutoFit/>
          </a:bodyPr>
          <a:lstStyle/>
          <a:p>
            <a:pPr marL="12700" marR="283845">
              <a:lnSpc>
                <a:spcPts val="4160"/>
              </a:lnSpc>
              <a:spcBef>
                <a:spcPts val="330"/>
              </a:spcBef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Security anxiety every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site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you</a:t>
            </a:r>
            <a:r>
              <a:rPr dirty="0" sz="3550" spc="-8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log 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in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to </a:t>
            </a:r>
            <a:r>
              <a:rPr dirty="0" sz="3550" spc="-15">
                <a:solidFill>
                  <a:srgbClr val="FFFFFF"/>
                </a:solidFill>
                <a:latin typeface="Helvetica Neue"/>
                <a:cs typeface="Helvetica Neue"/>
              </a:rPr>
              <a:t>requires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complex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-5">
                <a:solidFill>
                  <a:srgbClr val="FFFFFF"/>
                </a:solidFill>
                <a:latin typeface="Helvetica Neue"/>
                <a:cs typeface="Helvetica Neue"/>
              </a:rPr>
              <a:t>passwords</a:t>
            </a:r>
            <a:endParaRPr sz="3550">
              <a:latin typeface="Helvetica Neue"/>
              <a:cs typeface="Helvetica Neue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FFFFFF"/>
              </a:buClr>
              <a:buFont typeface="Helvetica Neue"/>
              <a:buChar char="-"/>
            </a:pPr>
            <a:endParaRPr sz="3450">
              <a:latin typeface="Helvetica Neue"/>
              <a:cs typeface="Helvetica Neue"/>
            </a:endParaRPr>
          </a:p>
          <a:p>
            <a:pPr marL="138430" marR="14604" indent="-126364">
              <a:lnSpc>
                <a:spcPts val="4160"/>
              </a:lnSpc>
              <a:spcBef>
                <a:spcPts val="5"/>
              </a:spcBef>
              <a:buChar char="-"/>
              <a:tabLst>
                <a:tab pos="314960" algn="l"/>
              </a:tabLst>
            </a:pPr>
            <a:r>
              <a:rPr dirty="0" sz="3550" spc="-50">
                <a:solidFill>
                  <a:srgbClr val="FFFFFF"/>
                </a:solidFill>
                <a:latin typeface="Helvetica Neue"/>
                <a:cs typeface="Helvetica Neue"/>
              </a:rPr>
              <a:t>Tricky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for </a:t>
            </a:r>
            <a:r>
              <a:rPr dirty="0" sz="3550" spc="-5">
                <a:solidFill>
                  <a:srgbClr val="FFFFFF"/>
                </a:solidFill>
                <a:latin typeface="Helvetica Neue"/>
                <a:cs typeface="Helvetica Neue"/>
              </a:rPr>
              <a:t>regular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people to manage  and</a:t>
            </a:r>
            <a:r>
              <a:rPr dirty="0" sz="3550" spc="-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understand.</a:t>
            </a:r>
            <a:endParaRPr sz="3550">
              <a:latin typeface="Helvetica Neue"/>
              <a:cs typeface="Helvetica Neue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Clr>
                <a:srgbClr val="FFFFFF"/>
              </a:buClr>
              <a:buFont typeface="Helvetica Neue"/>
              <a:buChar char="-"/>
            </a:pPr>
            <a:endParaRPr sz="3250">
              <a:latin typeface="Helvetica Neue"/>
              <a:cs typeface="Helvetica Neue"/>
            </a:endParaRPr>
          </a:p>
          <a:p>
            <a:pPr marL="12700" marR="5080">
              <a:lnSpc>
                <a:spcPct val="100000"/>
              </a:lnSpc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The </a:t>
            </a:r>
            <a:r>
              <a:rPr dirty="0" sz="3550" spc="-5">
                <a:solidFill>
                  <a:srgbClr val="FFFFFF"/>
                </a:solidFill>
                <a:latin typeface="Helvetica Neue"/>
                <a:cs typeface="Helvetica Neue"/>
              </a:rPr>
              <a:t>current products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on the</a:t>
            </a:r>
            <a:r>
              <a:rPr dirty="0" sz="3550" spc="-5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market  trade convenience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for</a:t>
            </a:r>
            <a:r>
              <a:rPr dirty="0" sz="3550" spc="-3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security</a:t>
            </a:r>
            <a:endParaRPr sz="3550">
              <a:latin typeface="Helvetica Neue"/>
              <a:cs typeface="Helvetica Neue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085800" y="2435579"/>
            <a:ext cx="6621787" cy="6616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024764" y="2435714"/>
            <a:ext cx="6622415" cy="6604000"/>
          </a:xfrm>
          <a:custGeom>
            <a:avLst/>
            <a:gdLst/>
            <a:ahLst/>
            <a:cxnLst/>
            <a:rect l="l" t="t" r="r" b="b"/>
            <a:pathLst>
              <a:path w="6622415" h="6604000">
                <a:moveTo>
                  <a:pt x="3740642" y="6591299"/>
                </a:moveTo>
                <a:lnTo>
                  <a:pt x="2881144" y="6591299"/>
                </a:lnTo>
                <a:lnTo>
                  <a:pt x="2928137" y="6603999"/>
                </a:lnTo>
                <a:lnTo>
                  <a:pt x="3693650" y="6603999"/>
                </a:lnTo>
                <a:lnTo>
                  <a:pt x="3740642" y="6591299"/>
                </a:lnTo>
                <a:close/>
              </a:path>
              <a:path w="6622415" h="6604000">
                <a:moveTo>
                  <a:pt x="3834006" y="6578599"/>
                </a:moveTo>
                <a:lnTo>
                  <a:pt x="2787781" y="6578599"/>
                </a:lnTo>
                <a:lnTo>
                  <a:pt x="2834358" y="6591299"/>
                </a:lnTo>
                <a:lnTo>
                  <a:pt x="3787429" y="6591299"/>
                </a:lnTo>
                <a:lnTo>
                  <a:pt x="3834006" y="6578599"/>
                </a:lnTo>
                <a:close/>
              </a:path>
              <a:path w="6622415" h="6604000">
                <a:moveTo>
                  <a:pt x="3972430" y="6553199"/>
                </a:moveTo>
                <a:lnTo>
                  <a:pt x="2649357" y="6553199"/>
                </a:lnTo>
                <a:lnTo>
                  <a:pt x="2741418" y="6578599"/>
                </a:lnTo>
                <a:lnTo>
                  <a:pt x="3880368" y="6578599"/>
                </a:lnTo>
                <a:lnTo>
                  <a:pt x="3972430" y="6553199"/>
                </a:lnTo>
                <a:close/>
              </a:path>
              <a:path w="6622415" h="6604000">
                <a:moveTo>
                  <a:pt x="3972430" y="63499"/>
                </a:moveTo>
                <a:lnTo>
                  <a:pt x="2649357" y="63499"/>
                </a:lnTo>
                <a:lnTo>
                  <a:pt x="2160392" y="203199"/>
                </a:lnTo>
                <a:lnTo>
                  <a:pt x="2117531" y="228599"/>
                </a:lnTo>
                <a:lnTo>
                  <a:pt x="2032670" y="253999"/>
                </a:lnTo>
                <a:lnTo>
                  <a:pt x="1990679" y="279399"/>
                </a:lnTo>
                <a:lnTo>
                  <a:pt x="1948989" y="292099"/>
                </a:lnTo>
                <a:lnTo>
                  <a:pt x="1907602" y="317499"/>
                </a:lnTo>
                <a:lnTo>
                  <a:pt x="1866525" y="330199"/>
                </a:lnTo>
                <a:lnTo>
                  <a:pt x="1825762" y="355599"/>
                </a:lnTo>
                <a:lnTo>
                  <a:pt x="1785317" y="368299"/>
                </a:lnTo>
                <a:lnTo>
                  <a:pt x="1665942" y="444499"/>
                </a:lnTo>
                <a:lnTo>
                  <a:pt x="1626819" y="457199"/>
                </a:lnTo>
                <a:lnTo>
                  <a:pt x="1511522" y="533399"/>
                </a:lnTo>
                <a:lnTo>
                  <a:pt x="1399432" y="609599"/>
                </a:lnTo>
                <a:lnTo>
                  <a:pt x="1326550" y="660399"/>
                </a:lnTo>
                <a:lnTo>
                  <a:pt x="1255189" y="711199"/>
                </a:lnTo>
                <a:lnTo>
                  <a:pt x="1220090" y="749299"/>
                </a:lnTo>
                <a:lnTo>
                  <a:pt x="1151079" y="800099"/>
                </a:lnTo>
                <a:lnTo>
                  <a:pt x="1117177" y="838199"/>
                </a:lnTo>
                <a:lnTo>
                  <a:pt x="1050602" y="888999"/>
                </a:lnTo>
                <a:lnTo>
                  <a:pt x="1017939" y="927099"/>
                </a:lnTo>
                <a:lnTo>
                  <a:pt x="985698" y="952499"/>
                </a:lnTo>
                <a:lnTo>
                  <a:pt x="953885" y="990599"/>
                </a:lnTo>
                <a:lnTo>
                  <a:pt x="922504" y="1015999"/>
                </a:lnTo>
                <a:lnTo>
                  <a:pt x="891559" y="1054099"/>
                </a:lnTo>
                <a:lnTo>
                  <a:pt x="861056" y="1079499"/>
                </a:lnTo>
                <a:lnTo>
                  <a:pt x="830999" y="1117599"/>
                </a:lnTo>
                <a:lnTo>
                  <a:pt x="801393" y="1155699"/>
                </a:lnTo>
                <a:lnTo>
                  <a:pt x="772242" y="1181099"/>
                </a:lnTo>
                <a:lnTo>
                  <a:pt x="743552" y="1219199"/>
                </a:lnTo>
                <a:lnTo>
                  <a:pt x="715327" y="1257299"/>
                </a:lnTo>
                <a:lnTo>
                  <a:pt x="687571" y="1295399"/>
                </a:lnTo>
                <a:lnTo>
                  <a:pt x="660290" y="1333499"/>
                </a:lnTo>
                <a:lnTo>
                  <a:pt x="633488" y="1358899"/>
                </a:lnTo>
                <a:lnTo>
                  <a:pt x="607170" y="1396999"/>
                </a:lnTo>
                <a:lnTo>
                  <a:pt x="581341" y="1435099"/>
                </a:lnTo>
                <a:lnTo>
                  <a:pt x="556005" y="1473199"/>
                </a:lnTo>
                <a:lnTo>
                  <a:pt x="531168" y="1511299"/>
                </a:lnTo>
                <a:lnTo>
                  <a:pt x="506833" y="1549399"/>
                </a:lnTo>
                <a:lnTo>
                  <a:pt x="483006" y="1587499"/>
                </a:lnTo>
                <a:lnTo>
                  <a:pt x="459691" y="1625599"/>
                </a:lnTo>
                <a:lnTo>
                  <a:pt x="436893" y="1663699"/>
                </a:lnTo>
                <a:lnTo>
                  <a:pt x="414616" y="1701799"/>
                </a:lnTo>
                <a:lnTo>
                  <a:pt x="392867" y="1752599"/>
                </a:lnTo>
                <a:lnTo>
                  <a:pt x="371648" y="1790699"/>
                </a:lnTo>
                <a:lnTo>
                  <a:pt x="350965" y="1828799"/>
                </a:lnTo>
                <a:lnTo>
                  <a:pt x="330823" y="1866899"/>
                </a:lnTo>
                <a:lnTo>
                  <a:pt x="311226" y="1904999"/>
                </a:lnTo>
                <a:lnTo>
                  <a:pt x="292180" y="1955799"/>
                </a:lnTo>
                <a:lnTo>
                  <a:pt x="273688" y="1993899"/>
                </a:lnTo>
                <a:lnTo>
                  <a:pt x="255756" y="2031999"/>
                </a:lnTo>
                <a:lnTo>
                  <a:pt x="238388" y="2070099"/>
                </a:lnTo>
                <a:lnTo>
                  <a:pt x="221588" y="2120899"/>
                </a:lnTo>
                <a:lnTo>
                  <a:pt x="205363" y="2158999"/>
                </a:lnTo>
                <a:lnTo>
                  <a:pt x="189716" y="2209799"/>
                </a:lnTo>
                <a:lnTo>
                  <a:pt x="174652" y="2247899"/>
                </a:lnTo>
                <a:lnTo>
                  <a:pt x="160176" y="2285999"/>
                </a:lnTo>
                <a:lnTo>
                  <a:pt x="146293" y="2336799"/>
                </a:lnTo>
                <a:lnTo>
                  <a:pt x="133007" y="2374899"/>
                </a:lnTo>
                <a:lnTo>
                  <a:pt x="120323" y="2425699"/>
                </a:lnTo>
                <a:lnTo>
                  <a:pt x="108246" y="2463799"/>
                </a:lnTo>
                <a:lnTo>
                  <a:pt x="96780" y="2514599"/>
                </a:lnTo>
                <a:lnTo>
                  <a:pt x="85931" y="2565399"/>
                </a:lnTo>
                <a:lnTo>
                  <a:pt x="75702" y="2603499"/>
                </a:lnTo>
                <a:lnTo>
                  <a:pt x="66099" y="2654299"/>
                </a:lnTo>
                <a:lnTo>
                  <a:pt x="57127" y="2692399"/>
                </a:lnTo>
                <a:lnTo>
                  <a:pt x="48789" y="2743199"/>
                </a:lnTo>
                <a:lnTo>
                  <a:pt x="41092" y="2793999"/>
                </a:lnTo>
                <a:lnTo>
                  <a:pt x="34039" y="2832099"/>
                </a:lnTo>
                <a:lnTo>
                  <a:pt x="27635" y="2882899"/>
                </a:lnTo>
                <a:lnTo>
                  <a:pt x="21885" y="2933699"/>
                </a:lnTo>
                <a:lnTo>
                  <a:pt x="16794" y="2971799"/>
                </a:lnTo>
                <a:lnTo>
                  <a:pt x="12367" y="3022599"/>
                </a:lnTo>
                <a:lnTo>
                  <a:pt x="8608" y="3073399"/>
                </a:lnTo>
                <a:lnTo>
                  <a:pt x="5521" y="3124199"/>
                </a:lnTo>
                <a:lnTo>
                  <a:pt x="3113" y="3162299"/>
                </a:lnTo>
                <a:lnTo>
                  <a:pt x="1386" y="3213099"/>
                </a:lnTo>
                <a:lnTo>
                  <a:pt x="347" y="3263899"/>
                </a:lnTo>
                <a:lnTo>
                  <a:pt x="0" y="3314699"/>
                </a:lnTo>
                <a:lnTo>
                  <a:pt x="347" y="3365499"/>
                </a:lnTo>
                <a:lnTo>
                  <a:pt x="1386" y="3403599"/>
                </a:lnTo>
                <a:lnTo>
                  <a:pt x="3113" y="3454399"/>
                </a:lnTo>
                <a:lnTo>
                  <a:pt x="5521" y="3505199"/>
                </a:lnTo>
                <a:lnTo>
                  <a:pt x="8608" y="3555999"/>
                </a:lnTo>
                <a:lnTo>
                  <a:pt x="12367" y="3594099"/>
                </a:lnTo>
                <a:lnTo>
                  <a:pt x="16794" y="3644899"/>
                </a:lnTo>
                <a:lnTo>
                  <a:pt x="21885" y="3695699"/>
                </a:lnTo>
                <a:lnTo>
                  <a:pt x="27635" y="3746499"/>
                </a:lnTo>
                <a:lnTo>
                  <a:pt x="34039" y="3784599"/>
                </a:lnTo>
                <a:lnTo>
                  <a:pt x="41092" y="3835399"/>
                </a:lnTo>
                <a:lnTo>
                  <a:pt x="48789" y="3886199"/>
                </a:lnTo>
                <a:lnTo>
                  <a:pt x="57127" y="3924299"/>
                </a:lnTo>
                <a:lnTo>
                  <a:pt x="66099" y="3975099"/>
                </a:lnTo>
                <a:lnTo>
                  <a:pt x="75702" y="4013199"/>
                </a:lnTo>
                <a:lnTo>
                  <a:pt x="85931" y="4063999"/>
                </a:lnTo>
                <a:lnTo>
                  <a:pt x="96780" y="4114799"/>
                </a:lnTo>
                <a:lnTo>
                  <a:pt x="108246" y="4152899"/>
                </a:lnTo>
                <a:lnTo>
                  <a:pt x="120323" y="4203699"/>
                </a:lnTo>
                <a:lnTo>
                  <a:pt x="133007" y="4241799"/>
                </a:lnTo>
                <a:lnTo>
                  <a:pt x="146293" y="4292599"/>
                </a:lnTo>
                <a:lnTo>
                  <a:pt x="160176" y="4330699"/>
                </a:lnTo>
                <a:lnTo>
                  <a:pt x="174652" y="4381499"/>
                </a:lnTo>
                <a:lnTo>
                  <a:pt x="189716" y="4419599"/>
                </a:lnTo>
                <a:lnTo>
                  <a:pt x="205363" y="4457699"/>
                </a:lnTo>
                <a:lnTo>
                  <a:pt x="221588" y="4508499"/>
                </a:lnTo>
                <a:lnTo>
                  <a:pt x="238388" y="4546599"/>
                </a:lnTo>
                <a:lnTo>
                  <a:pt x="255756" y="4584699"/>
                </a:lnTo>
                <a:lnTo>
                  <a:pt x="273688" y="4635499"/>
                </a:lnTo>
                <a:lnTo>
                  <a:pt x="292180" y="4673599"/>
                </a:lnTo>
                <a:lnTo>
                  <a:pt x="311226" y="4711699"/>
                </a:lnTo>
                <a:lnTo>
                  <a:pt x="330823" y="4762499"/>
                </a:lnTo>
                <a:lnTo>
                  <a:pt x="350965" y="4800599"/>
                </a:lnTo>
                <a:lnTo>
                  <a:pt x="371648" y="4838699"/>
                </a:lnTo>
                <a:lnTo>
                  <a:pt x="392867" y="4876799"/>
                </a:lnTo>
                <a:lnTo>
                  <a:pt x="414616" y="4914899"/>
                </a:lnTo>
                <a:lnTo>
                  <a:pt x="436893" y="4952999"/>
                </a:lnTo>
                <a:lnTo>
                  <a:pt x="459691" y="4991099"/>
                </a:lnTo>
                <a:lnTo>
                  <a:pt x="483006" y="5029199"/>
                </a:lnTo>
                <a:lnTo>
                  <a:pt x="506833" y="5067299"/>
                </a:lnTo>
                <a:lnTo>
                  <a:pt x="531168" y="5105399"/>
                </a:lnTo>
                <a:lnTo>
                  <a:pt x="556005" y="5143499"/>
                </a:lnTo>
                <a:lnTo>
                  <a:pt x="581341" y="5181599"/>
                </a:lnTo>
                <a:lnTo>
                  <a:pt x="607170" y="5219699"/>
                </a:lnTo>
                <a:lnTo>
                  <a:pt x="633488" y="5257799"/>
                </a:lnTo>
                <a:lnTo>
                  <a:pt x="660290" y="5295899"/>
                </a:lnTo>
                <a:lnTo>
                  <a:pt x="687571" y="5333999"/>
                </a:lnTo>
                <a:lnTo>
                  <a:pt x="715327" y="5372099"/>
                </a:lnTo>
                <a:lnTo>
                  <a:pt x="743552" y="5397499"/>
                </a:lnTo>
                <a:lnTo>
                  <a:pt x="772242" y="5435599"/>
                </a:lnTo>
                <a:lnTo>
                  <a:pt x="801393" y="5473699"/>
                </a:lnTo>
                <a:lnTo>
                  <a:pt x="830999" y="5511799"/>
                </a:lnTo>
                <a:lnTo>
                  <a:pt x="861056" y="5537199"/>
                </a:lnTo>
                <a:lnTo>
                  <a:pt x="891559" y="5575299"/>
                </a:lnTo>
                <a:lnTo>
                  <a:pt x="922504" y="5600699"/>
                </a:lnTo>
                <a:lnTo>
                  <a:pt x="953885" y="5638799"/>
                </a:lnTo>
                <a:lnTo>
                  <a:pt x="985698" y="5664199"/>
                </a:lnTo>
                <a:lnTo>
                  <a:pt x="1017939" y="5702299"/>
                </a:lnTo>
                <a:lnTo>
                  <a:pt x="1050602" y="5727699"/>
                </a:lnTo>
                <a:lnTo>
                  <a:pt x="1083683" y="5765799"/>
                </a:lnTo>
                <a:lnTo>
                  <a:pt x="1151079" y="5816599"/>
                </a:lnTo>
                <a:lnTo>
                  <a:pt x="1185385" y="5854699"/>
                </a:lnTo>
                <a:lnTo>
                  <a:pt x="1220090" y="5880099"/>
                </a:lnTo>
                <a:lnTo>
                  <a:pt x="1290677" y="5930899"/>
                </a:lnTo>
                <a:lnTo>
                  <a:pt x="1326550" y="5968999"/>
                </a:lnTo>
                <a:lnTo>
                  <a:pt x="1362803" y="5994399"/>
                </a:lnTo>
                <a:lnTo>
                  <a:pt x="1436431" y="6045199"/>
                </a:lnTo>
                <a:lnTo>
                  <a:pt x="1549604" y="6121399"/>
                </a:lnTo>
                <a:lnTo>
                  <a:pt x="1588038" y="6134099"/>
                </a:lnTo>
                <a:lnTo>
                  <a:pt x="1626819" y="6159499"/>
                </a:lnTo>
                <a:lnTo>
                  <a:pt x="1745196" y="6235699"/>
                </a:lnTo>
                <a:lnTo>
                  <a:pt x="1785317" y="6248399"/>
                </a:lnTo>
                <a:lnTo>
                  <a:pt x="1825762" y="6273799"/>
                </a:lnTo>
                <a:lnTo>
                  <a:pt x="1866525" y="6286499"/>
                </a:lnTo>
                <a:lnTo>
                  <a:pt x="1907602" y="6311899"/>
                </a:lnTo>
                <a:lnTo>
                  <a:pt x="1948989" y="6324599"/>
                </a:lnTo>
                <a:lnTo>
                  <a:pt x="1990679" y="6349999"/>
                </a:lnTo>
                <a:lnTo>
                  <a:pt x="2032670" y="6362699"/>
                </a:lnTo>
                <a:lnTo>
                  <a:pt x="2074955" y="6388099"/>
                </a:lnTo>
                <a:lnTo>
                  <a:pt x="2160392" y="6413499"/>
                </a:lnTo>
                <a:lnTo>
                  <a:pt x="2203534" y="6438899"/>
                </a:lnTo>
                <a:lnTo>
                  <a:pt x="2603667" y="6553199"/>
                </a:lnTo>
                <a:lnTo>
                  <a:pt x="4018120" y="6553199"/>
                </a:lnTo>
                <a:lnTo>
                  <a:pt x="4418253" y="6438899"/>
                </a:lnTo>
                <a:lnTo>
                  <a:pt x="4461395" y="6413499"/>
                </a:lnTo>
                <a:lnTo>
                  <a:pt x="4546832" y="6388099"/>
                </a:lnTo>
                <a:lnTo>
                  <a:pt x="4589117" y="6362699"/>
                </a:lnTo>
                <a:lnTo>
                  <a:pt x="4631107" y="6349999"/>
                </a:lnTo>
                <a:lnTo>
                  <a:pt x="4672798" y="6324599"/>
                </a:lnTo>
                <a:lnTo>
                  <a:pt x="4714184" y="6311899"/>
                </a:lnTo>
                <a:lnTo>
                  <a:pt x="4755262" y="6286499"/>
                </a:lnTo>
                <a:lnTo>
                  <a:pt x="4796025" y="6273799"/>
                </a:lnTo>
                <a:lnTo>
                  <a:pt x="4836469" y="6248399"/>
                </a:lnTo>
                <a:lnTo>
                  <a:pt x="4876591" y="6235699"/>
                </a:lnTo>
                <a:lnTo>
                  <a:pt x="4994968" y="6159499"/>
                </a:lnTo>
                <a:lnTo>
                  <a:pt x="5033749" y="6134099"/>
                </a:lnTo>
                <a:lnTo>
                  <a:pt x="5072183" y="6121399"/>
                </a:lnTo>
                <a:lnTo>
                  <a:pt x="5185356" y="6045199"/>
                </a:lnTo>
                <a:lnTo>
                  <a:pt x="5258983" y="5994399"/>
                </a:lnTo>
                <a:lnTo>
                  <a:pt x="5295236" y="5968999"/>
                </a:lnTo>
                <a:lnTo>
                  <a:pt x="5331110" y="5930899"/>
                </a:lnTo>
                <a:lnTo>
                  <a:pt x="5401697" y="5880099"/>
                </a:lnTo>
                <a:lnTo>
                  <a:pt x="5436402" y="5854699"/>
                </a:lnTo>
                <a:lnTo>
                  <a:pt x="5470708" y="5816599"/>
                </a:lnTo>
                <a:lnTo>
                  <a:pt x="5538104" y="5765799"/>
                </a:lnTo>
                <a:lnTo>
                  <a:pt x="5571185" y="5727699"/>
                </a:lnTo>
                <a:lnTo>
                  <a:pt x="5603848" y="5702299"/>
                </a:lnTo>
                <a:lnTo>
                  <a:pt x="5636088" y="5664199"/>
                </a:lnTo>
                <a:lnTo>
                  <a:pt x="5667902" y="5638799"/>
                </a:lnTo>
                <a:lnTo>
                  <a:pt x="5699283" y="5600699"/>
                </a:lnTo>
                <a:lnTo>
                  <a:pt x="5730228" y="5575299"/>
                </a:lnTo>
                <a:lnTo>
                  <a:pt x="5760731" y="5537199"/>
                </a:lnTo>
                <a:lnTo>
                  <a:pt x="5790788" y="5511799"/>
                </a:lnTo>
                <a:lnTo>
                  <a:pt x="5820394" y="5473699"/>
                </a:lnTo>
                <a:lnTo>
                  <a:pt x="5849545" y="5435599"/>
                </a:lnTo>
                <a:lnTo>
                  <a:pt x="5878235" y="5397499"/>
                </a:lnTo>
                <a:lnTo>
                  <a:pt x="5906460" y="5372099"/>
                </a:lnTo>
                <a:lnTo>
                  <a:pt x="5934216" y="5333999"/>
                </a:lnTo>
                <a:lnTo>
                  <a:pt x="5961497" y="5295899"/>
                </a:lnTo>
                <a:lnTo>
                  <a:pt x="5988298" y="5257799"/>
                </a:lnTo>
                <a:lnTo>
                  <a:pt x="6014616" y="5219699"/>
                </a:lnTo>
                <a:lnTo>
                  <a:pt x="6040445" y="5181599"/>
                </a:lnTo>
                <a:lnTo>
                  <a:pt x="6065781" y="5143499"/>
                </a:lnTo>
                <a:lnTo>
                  <a:pt x="6090619" y="5105399"/>
                </a:lnTo>
                <a:lnTo>
                  <a:pt x="6114954" y="5067299"/>
                </a:lnTo>
                <a:lnTo>
                  <a:pt x="6138781" y="5029199"/>
                </a:lnTo>
                <a:lnTo>
                  <a:pt x="6162096" y="4991099"/>
                </a:lnTo>
                <a:lnTo>
                  <a:pt x="6184894" y="4952999"/>
                </a:lnTo>
                <a:lnTo>
                  <a:pt x="6207170" y="4914899"/>
                </a:lnTo>
                <a:lnTo>
                  <a:pt x="6228920" y="4876799"/>
                </a:lnTo>
                <a:lnTo>
                  <a:pt x="6250139" y="4838699"/>
                </a:lnTo>
                <a:lnTo>
                  <a:pt x="6270821" y="4800599"/>
                </a:lnTo>
                <a:lnTo>
                  <a:pt x="6290963" y="4762499"/>
                </a:lnTo>
                <a:lnTo>
                  <a:pt x="6310560" y="4711699"/>
                </a:lnTo>
                <a:lnTo>
                  <a:pt x="6329607" y="4673599"/>
                </a:lnTo>
                <a:lnTo>
                  <a:pt x="6348099" y="4635499"/>
                </a:lnTo>
                <a:lnTo>
                  <a:pt x="6366031" y="4584699"/>
                </a:lnTo>
                <a:lnTo>
                  <a:pt x="6383399" y="4546599"/>
                </a:lnTo>
                <a:lnTo>
                  <a:pt x="6400198" y="4508499"/>
                </a:lnTo>
                <a:lnTo>
                  <a:pt x="6416424" y="4457699"/>
                </a:lnTo>
                <a:lnTo>
                  <a:pt x="6432071" y="4419599"/>
                </a:lnTo>
                <a:lnTo>
                  <a:pt x="6447134" y="4381499"/>
                </a:lnTo>
                <a:lnTo>
                  <a:pt x="6461610" y="4330699"/>
                </a:lnTo>
                <a:lnTo>
                  <a:pt x="6475494" y="4292599"/>
                </a:lnTo>
                <a:lnTo>
                  <a:pt x="6488780" y="4241799"/>
                </a:lnTo>
                <a:lnTo>
                  <a:pt x="6501464" y="4203699"/>
                </a:lnTo>
                <a:lnTo>
                  <a:pt x="6513541" y="4152899"/>
                </a:lnTo>
                <a:lnTo>
                  <a:pt x="6525007" y="4114799"/>
                </a:lnTo>
                <a:lnTo>
                  <a:pt x="6535856" y="4063999"/>
                </a:lnTo>
                <a:lnTo>
                  <a:pt x="6546085" y="4013199"/>
                </a:lnTo>
                <a:lnTo>
                  <a:pt x="6555688" y="3975099"/>
                </a:lnTo>
                <a:lnTo>
                  <a:pt x="6564660" y="3924299"/>
                </a:lnTo>
                <a:lnTo>
                  <a:pt x="6572997" y="3886199"/>
                </a:lnTo>
                <a:lnTo>
                  <a:pt x="6580695" y="3835399"/>
                </a:lnTo>
                <a:lnTo>
                  <a:pt x="6587748" y="3784599"/>
                </a:lnTo>
                <a:lnTo>
                  <a:pt x="6594152" y="3746499"/>
                </a:lnTo>
                <a:lnTo>
                  <a:pt x="6599901" y="3695699"/>
                </a:lnTo>
                <a:lnTo>
                  <a:pt x="6604992" y="3644899"/>
                </a:lnTo>
                <a:lnTo>
                  <a:pt x="6609420" y="3594099"/>
                </a:lnTo>
                <a:lnTo>
                  <a:pt x="6613179" y="3555999"/>
                </a:lnTo>
                <a:lnTo>
                  <a:pt x="6616265" y="3505199"/>
                </a:lnTo>
                <a:lnTo>
                  <a:pt x="6618674" y="3454399"/>
                </a:lnTo>
                <a:lnTo>
                  <a:pt x="6620400" y="3403599"/>
                </a:lnTo>
                <a:lnTo>
                  <a:pt x="6621440" y="3365499"/>
                </a:lnTo>
                <a:lnTo>
                  <a:pt x="6621787" y="3314699"/>
                </a:lnTo>
                <a:lnTo>
                  <a:pt x="6621440" y="3263899"/>
                </a:lnTo>
                <a:lnTo>
                  <a:pt x="6620400" y="3213099"/>
                </a:lnTo>
                <a:lnTo>
                  <a:pt x="6618674" y="3162299"/>
                </a:lnTo>
                <a:lnTo>
                  <a:pt x="6616265" y="3124199"/>
                </a:lnTo>
                <a:lnTo>
                  <a:pt x="6613179" y="3073399"/>
                </a:lnTo>
                <a:lnTo>
                  <a:pt x="6609420" y="3022599"/>
                </a:lnTo>
                <a:lnTo>
                  <a:pt x="6604992" y="2971799"/>
                </a:lnTo>
                <a:lnTo>
                  <a:pt x="6599901" y="2933699"/>
                </a:lnTo>
                <a:lnTo>
                  <a:pt x="6594152" y="2882899"/>
                </a:lnTo>
                <a:lnTo>
                  <a:pt x="6587748" y="2832099"/>
                </a:lnTo>
                <a:lnTo>
                  <a:pt x="6580695" y="2793999"/>
                </a:lnTo>
                <a:lnTo>
                  <a:pt x="6572997" y="2743199"/>
                </a:lnTo>
                <a:lnTo>
                  <a:pt x="6564660" y="2692399"/>
                </a:lnTo>
                <a:lnTo>
                  <a:pt x="6555688" y="2654299"/>
                </a:lnTo>
                <a:lnTo>
                  <a:pt x="6546085" y="2603499"/>
                </a:lnTo>
                <a:lnTo>
                  <a:pt x="6535856" y="2565399"/>
                </a:lnTo>
                <a:lnTo>
                  <a:pt x="6525007" y="2514599"/>
                </a:lnTo>
                <a:lnTo>
                  <a:pt x="6513541" y="2463799"/>
                </a:lnTo>
                <a:lnTo>
                  <a:pt x="6501464" y="2425699"/>
                </a:lnTo>
                <a:lnTo>
                  <a:pt x="6488780" y="2374899"/>
                </a:lnTo>
                <a:lnTo>
                  <a:pt x="6475494" y="2336799"/>
                </a:lnTo>
                <a:lnTo>
                  <a:pt x="6461610" y="2285999"/>
                </a:lnTo>
                <a:lnTo>
                  <a:pt x="6447134" y="2247899"/>
                </a:lnTo>
                <a:lnTo>
                  <a:pt x="6432071" y="2209799"/>
                </a:lnTo>
                <a:lnTo>
                  <a:pt x="6416424" y="2158999"/>
                </a:lnTo>
                <a:lnTo>
                  <a:pt x="6400198" y="2120899"/>
                </a:lnTo>
                <a:lnTo>
                  <a:pt x="6383399" y="2070099"/>
                </a:lnTo>
                <a:lnTo>
                  <a:pt x="6366031" y="2031999"/>
                </a:lnTo>
                <a:lnTo>
                  <a:pt x="6348099" y="1993899"/>
                </a:lnTo>
                <a:lnTo>
                  <a:pt x="6329607" y="1955799"/>
                </a:lnTo>
                <a:lnTo>
                  <a:pt x="6310560" y="1904999"/>
                </a:lnTo>
                <a:lnTo>
                  <a:pt x="6290963" y="1866899"/>
                </a:lnTo>
                <a:lnTo>
                  <a:pt x="6270821" y="1828799"/>
                </a:lnTo>
                <a:lnTo>
                  <a:pt x="6250139" y="1790699"/>
                </a:lnTo>
                <a:lnTo>
                  <a:pt x="6228920" y="1752599"/>
                </a:lnTo>
                <a:lnTo>
                  <a:pt x="6207170" y="1701799"/>
                </a:lnTo>
                <a:lnTo>
                  <a:pt x="6184894" y="1663699"/>
                </a:lnTo>
                <a:lnTo>
                  <a:pt x="6162096" y="1625599"/>
                </a:lnTo>
                <a:lnTo>
                  <a:pt x="6138781" y="1587499"/>
                </a:lnTo>
                <a:lnTo>
                  <a:pt x="6114954" y="1549399"/>
                </a:lnTo>
                <a:lnTo>
                  <a:pt x="6090619" y="1511299"/>
                </a:lnTo>
                <a:lnTo>
                  <a:pt x="6065781" y="1473199"/>
                </a:lnTo>
                <a:lnTo>
                  <a:pt x="6040445" y="1435099"/>
                </a:lnTo>
                <a:lnTo>
                  <a:pt x="6014616" y="1396999"/>
                </a:lnTo>
                <a:lnTo>
                  <a:pt x="5988298" y="1358899"/>
                </a:lnTo>
                <a:lnTo>
                  <a:pt x="5961497" y="1333499"/>
                </a:lnTo>
                <a:lnTo>
                  <a:pt x="5934216" y="1295399"/>
                </a:lnTo>
                <a:lnTo>
                  <a:pt x="5906460" y="1257299"/>
                </a:lnTo>
                <a:lnTo>
                  <a:pt x="5878235" y="1219199"/>
                </a:lnTo>
                <a:lnTo>
                  <a:pt x="5849545" y="1181099"/>
                </a:lnTo>
                <a:lnTo>
                  <a:pt x="5820394" y="1155699"/>
                </a:lnTo>
                <a:lnTo>
                  <a:pt x="5790788" y="1117599"/>
                </a:lnTo>
                <a:lnTo>
                  <a:pt x="5760731" y="1079499"/>
                </a:lnTo>
                <a:lnTo>
                  <a:pt x="5730228" y="1054099"/>
                </a:lnTo>
                <a:lnTo>
                  <a:pt x="5699283" y="1015999"/>
                </a:lnTo>
                <a:lnTo>
                  <a:pt x="5667902" y="990599"/>
                </a:lnTo>
                <a:lnTo>
                  <a:pt x="5636088" y="952499"/>
                </a:lnTo>
                <a:lnTo>
                  <a:pt x="5603848" y="927099"/>
                </a:lnTo>
                <a:lnTo>
                  <a:pt x="5571185" y="888999"/>
                </a:lnTo>
                <a:lnTo>
                  <a:pt x="5504610" y="838199"/>
                </a:lnTo>
                <a:lnTo>
                  <a:pt x="5470708" y="800099"/>
                </a:lnTo>
                <a:lnTo>
                  <a:pt x="5401697" y="749299"/>
                </a:lnTo>
                <a:lnTo>
                  <a:pt x="5366598" y="711199"/>
                </a:lnTo>
                <a:lnTo>
                  <a:pt x="5295236" y="660399"/>
                </a:lnTo>
                <a:lnTo>
                  <a:pt x="5222355" y="609599"/>
                </a:lnTo>
                <a:lnTo>
                  <a:pt x="5110265" y="533399"/>
                </a:lnTo>
                <a:lnTo>
                  <a:pt x="4994968" y="457199"/>
                </a:lnTo>
                <a:lnTo>
                  <a:pt x="4955845" y="444499"/>
                </a:lnTo>
                <a:lnTo>
                  <a:pt x="4836469" y="368299"/>
                </a:lnTo>
                <a:lnTo>
                  <a:pt x="4796025" y="355599"/>
                </a:lnTo>
                <a:lnTo>
                  <a:pt x="4755262" y="330199"/>
                </a:lnTo>
                <a:lnTo>
                  <a:pt x="4714184" y="317499"/>
                </a:lnTo>
                <a:lnTo>
                  <a:pt x="4672798" y="292099"/>
                </a:lnTo>
                <a:lnTo>
                  <a:pt x="4631107" y="279399"/>
                </a:lnTo>
                <a:lnTo>
                  <a:pt x="4589117" y="253999"/>
                </a:lnTo>
                <a:lnTo>
                  <a:pt x="4504256" y="228599"/>
                </a:lnTo>
                <a:lnTo>
                  <a:pt x="4461395" y="203199"/>
                </a:lnTo>
                <a:lnTo>
                  <a:pt x="3972430" y="63499"/>
                </a:lnTo>
                <a:close/>
              </a:path>
              <a:path w="6622415" h="6604000">
                <a:moveTo>
                  <a:pt x="3834006" y="38099"/>
                </a:moveTo>
                <a:lnTo>
                  <a:pt x="2787781" y="38099"/>
                </a:lnTo>
                <a:lnTo>
                  <a:pt x="2695276" y="63499"/>
                </a:lnTo>
                <a:lnTo>
                  <a:pt x="3926511" y="63499"/>
                </a:lnTo>
                <a:lnTo>
                  <a:pt x="3834006" y="38099"/>
                </a:lnTo>
                <a:close/>
              </a:path>
              <a:path w="6622415" h="6604000">
                <a:moveTo>
                  <a:pt x="3740642" y="25399"/>
                </a:moveTo>
                <a:lnTo>
                  <a:pt x="2881144" y="25399"/>
                </a:lnTo>
                <a:lnTo>
                  <a:pt x="2834358" y="38099"/>
                </a:lnTo>
                <a:lnTo>
                  <a:pt x="3787429" y="38099"/>
                </a:lnTo>
                <a:lnTo>
                  <a:pt x="3740642" y="25399"/>
                </a:lnTo>
                <a:close/>
              </a:path>
              <a:path w="6622415" h="6604000">
                <a:moveTo>
                  <a:pt x="3646458" y="12699"/>
                </a:moveTo>
                <a:lnTo>
                  <a:pt x="2975329" y="12699"/>
                </a:lnTo>
                <a:lnTo>
                  <a:pt x="2928137" y="25399"/>
                </a:lnTo>
                <a:lnTo>
                  <a:pt x="3693650" y="25399"/>
                </a:lnTo>
                <a:lnTo>
                  <a:pt x="3646458" y="12699"/>
                </a:lnTo>
                <a:close/>
              </a:path>
              <a:path w="6622415" h="6604000">
                <a:moveTo>
                  <a:pt x="3455777" y="0"/>
                </a:moveTo>
                <a:lnTo>
                  <a:pt x="3166009" y="0"/>
                </a:lnTo>
                <a:lnTo>
                  <a:pt x="3118062" y="12699"/>
                </a:lnTo>
                <a:lnTo>
                  <a:pt x="3503724" y="12699"/>
                </a:lnTo>
                <a:lnTo>
                  <a:pt x="3455777" y="0"/>
                </a:lnTo>
                <a:close/>
              </a:path>
            </a:pathLst>
          </a:custGeom>
          <a:solidFill>
            <a:srgbClr val="D8D8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12259871" y="2423014"/>
            <a:ext cx="6386681" cy="62720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0" y="0"/>
            <a:ext cx="10052050" cy="11308715"/>
          </a:xfrm>
          <a:custGeom>
            <a:avLst/>
            <a:gdLst/>
            <a:ahLst/>
            <a:cxnLst/>
            <a:rect l="l" t="t" r="r" b="b"/>
            <a:pathLst>
              <a:path w="10052050" h="11308715">
                <a:moveTo>
                  <a:pt x="0" y="11308555"/>
                </a:moveTo>
                <a:lnTo>
                  <a:pt x="10052049" y="11308555"/>
                </a:lnTo>
                <a:lnTo>
                  <a:pt x="10052049" y="0"/>
                </a:lnTo>
                <a:lnTo>
                  <a:pt x="0" y="0"/>
                </a:lnTo>
                <a:lnTo>
                  <a:pt x="0" y="11308555"/>
                </a:lnTo>
                <a:close/>
              </a:path>
            </a:pathLst>
          </a:custGeom>
          <a:solidFill>
            <a:srgbClr val="0A1F9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243806" y="2374661"/>
            <a:ext cx="7352665" cy="9302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Macro </a:t>
            </a:r>
            <a:r>
              <a:rPr dirty="0" spc="15"/>
              <a:t>level</a:t>
            </a:r>
            <a:r>
              <a:rPr dirty="0" spc="-40"/>
              <a:t> </a:t>
            </a:r>
            <a:r>
              <a:rPr dirty="0"/>
              <a:t>problem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243806" y="4246856"/>
            <a:ext cx="7691755" cy="4262755"/>
          </a:xfrm>
          <a:prstGeom prst="rect">
            <a:avLst/>
          </a:prstGeom>
        </p:spPr>
        <p:txBody>
          <a:bodyPr wrap="square" lIns="0" tIns="41910" rIns="0" bIns="0" rtlCol="0" vert="horz">
            <a:spAutoFit/>
          </a:bodyPr>
          <a:lstStyle/>
          <a:p>
            <a:pPr marL="12700" marR="5080">
              <a:lnSpc>
                <a:spcPts val="4160"/>
              </a:lnSpc>
              <a:spcBef>
                <a:spcPts val="330"/>
              </a:spcBef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Security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is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getting </a:t>
            </a:r>
            <a:r>
              <a:rPr dirty="0" sz="3550" spc="-10">
                <a:solidFill>
                  <a:srgbClr val="FFFFFF"/>
                </a:solidFill>
                <a:latin typeface="Helvetica Neue"/>
                <a:cs typeface="Helvetica Neue"/>
              </a:rPr>
              <a:t>harder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and</a:t>
            </a:r>
            <a:r>
              <a:rPr dirty="0" sz="3550" spc="-2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-10">
                <a:solidFill>
                  <a:srgbClr val="FFFFFF"/>
                </a:solidFill>
                <a:latin typeface="Helvetica Neue"/>
                <a:cs typeface="Helvetica Neue"/>
              </a:rPr>
              <a:t>harder 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to manage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for</a:t>
            </a:r>
            <a:r>
              <a:rPr dirty="0" sz="3550" spc="-2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businesses</a:t>
            </a:r>
            <a:endParaRPr sz="3550">
              <a:latin typeface="Helvetica Neue"/>
              <a:cs typeface="Helvetica Neue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FFFFFF"/>
              </a:buClr>
              <a:buFont typeface="Helvetica Neue"/>
              <a:buChar char="-"/>
            </a:pPr>
            <a:endParaRPr sz="3450">
              <a:latin typeface="Helvetica Neue"/>
              <a:cs typeface="Helvetica Neue"/>
            </a:endParaRPr>
          </a:p>
          <a:p>
            <a:pPr marL="12700" marR="306705">
              <a:lnSpc>
                <a:spcPts val="4160"/>
              </a:lnSpc>
              <a:spcBef>
                <a:spcPts val="5"/>
              </a:spcBef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Security decisions taken today</a:t>
            </a:r>
            <a:r>
              <a:rPr dirty="0" sz="3550" spc="-9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can  haunt you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in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the</a:t>
            </a:r>
            <a:r>
              <a:rPr dirty="0" sz="3550" spc="-2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-10">
                <a:solidFill>
                  <a:srgbClr val="FFFFFF"/>
                </a:solidFill>
                <a:latin typeface="Helvetica Neue"/>
                <a:cs typeface="Helvetica Neue"/>
              </a:rPr>
              <a:t>future</a:t>
            </a:r>
            <a:endParaRPr sz="3550">
              <a:latin typeface="Helvetica Neue"/>
              <a:cs typeface="Helvetica Neue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Clr>
                <a:srgbClr val="FFFFFF"/>
              </a:buClr>
              <a:buFont typeface="Helvetica Neue"/>
              <a:buChar char="-"/>
            </a:pPr>
            <a:endParaRPr sz="3450">
              <a:latin typeface="Helvetica Neue"/>
              <a:cs typeface="Helvetica Neue"/>
            </a:endParaRPr>
          </a:p>
          <a:p>
            <a:pPr marL="12700" marR="392430">
              <a:lnSpc>
                <a:spcPts val="4160"/>
              </a:lnSpc>
              <a:spcBef>
                <a:spcPts val="5"/>
              </a:spcBef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Solving security with</a:t>
            </a:r>
            <a:r>
              <a:rPr dirty="0" sz="3550" spc="-10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centralization  leads to a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fragile</a:t>
            </a:r>
            <a:r>
              <a:rPr dirty="0" sz="3550" spc="-2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world</a:t>
            </a:r>
            <a:endParaRPr sz="3550">
              <a:latin typeface="Helvetica Neue"/>
              <a:cs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20372" y="2423014"/>
            <a:ext cx="6621787" cy="6616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10052049" y="0"/>
            <a:ext cx="10052050" cy="11308715"/>
          </a:xfrm>
          <a:custGeom>
            <a:avLst/>
            <a:gdLst/>
            <a:ahLst/>
            <a:cxnLst/>
            <a:rect l="l" t="t" r="r" b="b"/>
            <a:pathLst>
              <a:path w="10052050" h="11308715">
                <a:moveTo>
                  <a:pt x="0" y="11308555"/>
                </a:moveTo>
                <a:lnTo>
                  <a:pt x="10052049" y="11308555"/>
                </a:lnTo>
                <a:lnTo>
                  <a:pt x="10052049" y="0"/>
                </a:lnTo>
                <a:lnTo>
                  <a:pt x="0" y="0"/>
                </a:lnTo>
                <a:lnTo>
                  <a:pt x="0" y="11308555"/>
                </a:lnTo>
                <a:close/>
              </a:path>
            </a:pathLst>
          </a:custGeom>
          <a:solidFill>
            <a:srgbClr val="0A1F9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1295856" y="2374661"/>
            <a:ext cx="2984500" cy="9302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15"/>
              <a:t>Solution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1295856" y="4246856"/>
            <a:ext cx="8001634" cy="4790440"/>
          </a:xfrm>
          <a:prstGeom prst="rect">
            <a:avLst/>
          </a:prstGeom>
        </p:spPr>
        <p:txBody>
          <a:bodyPr wrap="square" lIns="0" tIns="41910" rIns="0" bIns="0" rtlCol="0" vert="horz">
            <a:spAutoFit/>
          </a:bodyPr>
          <a:lstStyle/>
          <a:p>
            <a:pPr marL="12700" marR="5080">
              <a:lnSpc>
                <a:spcPts val="4160"/>
              </a:lnSpc>
              <a:spcBef>
                <a:spcPts val="330"/>
              </a:spcBef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100% security </a:t>
            </a:r>
            <a:r>
              <a:rPr dirty="0" sz="3550" spc="-5">
                <a:solidFill>
                  <a:srgbClr val="FFFFFF"/>
                </a:solidFill>
                <a:latin typeface="Helvetica Neue"/>
                <a:cs typeface="Helvetica Neue"/>
              </a:rPr>
              <a:t>through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AirGapping</a:t>
            </a:r>
            <a:r>
              <a:rPr dirty="0" sz="3550" spc="-6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for 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the</a:t>
            </a:r>
            <a:r>
              <a:rPr dirty="0" sz="3550" spc="-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consumer</a:t>
            </a:r>
            <a:endParaRPr sz="3550">
              <a:latin typeface="Helvetica Neue"/>
              <a:cs typeface="Helvetica Neue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FFFFFF"/>
              </a:buClr>
              <a:buFont typeface="Helvetica Neue"/>
              <a:buChar char="-"/>
            </a:pPr>
            <a:endParaRPr sz="3450">
              <a:latin typeface="Helvetica Neue"/>
              <a:cs typeface="Helvetica Neue"/>
            </a:endParaRPr>
          </a:p>
          <a:p>
            <a:pPr marL="12700" marR="682625">
              <a:lnSpc>
                <a:spcPts val="4160"/>
              </a:lnSpc>
              <a:spcBef>
                <a:spcPts val="5"/>
              </a:spcBef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No trade-oﬀ between</a:t>
            </a:r>
            <a:r>
              <a:rPr dirty="0" sz="3550" spc="-8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convenience  and</a:t>
            </a:r>
            <a:r>
              <a:rPr dirty="0" sz="3550" spc="-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security</a:t>
            </a:r>
            <a:endParaRPr sz="3550">
              <a:latin typeface="Helvetica Neue"/>
              <a:cs typeface="Helvetica Neue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Clr>
                <a:srgbClr val="FFFFFF"/>
              </a:buClr>
              <a:buFont typeface="Helvetica Neue"/>
              <a:buChar char="-"/>
            </a:pPr>
            <a:endParaRPr sz="3450">
              <a:latin typeface="Helvetica Neue"/>
              <a:cs typeface="Helvetica Neue"/>
            </a:endParaRPr>
          </a:p>
          <a:p>
            <a:pPr marL="12700" marR="441325">
              <a:lnSpc>
                <a:spcPts val="4160"/>
              </a:lnSpc>
              <a:spcBef>
                <a:spcPts val="5"/>
              </a:spcBef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Decentralisation, The user</a:t>
            </a:r>
            <a:r>
              <a:rPr dirty="0" sz="3550" spc="-9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manages  his own security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locally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instead of  </a:t>
            </a:r>
            <a:r>
              <a:rPr dirty="0" sz="3550" spc="-5">
                <a:solidFill>
                  <a:srgbClr val="FFFFFF"/>
                </a:solidFill>
                <a:latin typeface="Helvetica Neue"/>
                <a:cs typeface="Helvetica Neue"/>
              </a:rPr>
              <a:t>relying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on the centralised</a:t>
            </a:r>
            <a:r>
              <a:rPr dirty="0" sz="3550" spc="-3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cloud</a:t>
            </a:r>
            <a:endParaRPr sz="3550">
              <a:latin typeface="Helvetica Neue"/>
              <a:cs typeface="Helvetica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021715" rIns="0" bIns="0" rtlCol="0" vert="horz">
            <a:spAutoFit/>
          </a:bodyPr>
          <a:lstStyle/>
          <a:p>
            <a:pPr algn="ctr" marL="653415">
              <a:lnSpc>
                <a:spcPct val="100000"/>
              </a:lnSpc>
              <a:spcBef>
                <a:spcPts val="8045"/>
              </a:spcBef>
            </a:pPr>
            <a:r>
              <a:rPr dirty="0" spc="-30"/>
              <a:t>Product</a:t>
            </a:r>
            <a:r>
              <a:rPr dirty="0" spc="-40"/>
              <a:t> </a:t>
            </a:r>
            <a:r>
              <a:rPr dirty="0" spc="10"/>
              <a:t>video</a:t>
            </a:r>
          </a:p>
          <a:p>
            <a:pPr algn="ctr" marL="665480">
              <a:lnSpc>
                <a:spcPct val="100000"/>
              </a:lnSpc>
              <a:spcBef>
                <a:spcPts val="1989"/>
              </a:spcBef>
            </a:pPr>
            <a:r>
              <a:rPr dirty="0" sz="3950">
                <a:latin typeface="HelveticaNeue-Thin"/>
                <a:cs typeface="HelveticaNeue-Thin"/>
              </a:rPr>
              <a:t>Only plays in </a:t>
            </a:r>
            <a:r>
              <a:rPr dirty="0" sz="3950" spc="-15">
                <a:latin typeface="HelveticaNeue-Thin"/>
                <a:cs typeface="HelveticaNeue-Thin"/>
              </a:rPr>
              <a:t>keynote </a:t>
            </a:r>
            <a:r>
              <a:rPr dirty="0" sz="3950" spc="-5">
                <a:latin typeface="HelveticaNeue-Thin"/>
                <a:cs typeface="HelveticaNeue-Thin"/>
              </a:rPr>
              <a:t>presentation </a:t>
            </a:r>
            <a:r>
              <a:rPr dirty="0" sz="3950">
                <a:latin typeface="HelveticaNeue-Thin"/>
                <a:cs typeface="HelveticaNeue-Thin"/>
              </a:rPr>
              <a:t>or </a:t>
            </a:r>
            <a:r>
              <a:rPr dirty="0" sz="3950" spc="-10">
                <a:latin typeface="HelveticaNeue-Thin"/>
                <a:cs typeface="HelveticaNeue-Thin"/>
              </a:rPr>
              <a:t>here:</a:t>
            </a:r>
            <a:r>
              <a:rPr dirty="0" sz="3950" spc="60">
                <a:latin typeface="HelveticaNeue-Thin"/>
                <a:cs typeface="HelveticaNeue-Thin"/>
              </a:rPr>
              <a:t> </a:t>
            </a:r>
            <a:r>
              <a:rPr dirty="0" sz="3950">
                <a:latin typeface="HelveticaNeue-Thin"/>
                <a:cs typeface="HelveticaNeue-Thin"/>
              </a:rPr>
              <a:t>bit.ly/xyz123</a:t>
            </a:r>
            <a:endParaRPr sz="3950">
              <a:latin typeface="HelveticaNeue-Thin"/>
              <a:cs typeface="HelveticaNeue-Thi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295856" y="2374661"/>
            <a:ext cx="6725920" cy="9302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15"/>
              <a:t>Competitors</a:t>
            </a:r>
            <a:r>
              <a:rPr dirty="0" spc="-20"/>
              <a:t> </a:t>
            </a:r>
            <a:r>
              <a:rPr dirty="0" spc="15"/>
              <a:t>today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295856" y="4246856"/>
            <a:ext cx="3168015" cy="267970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314325" indent="-302260">
              <a:lnSpc>
                <a:spcPct val="100000"/>
              </a:lnSpc>
              <a:spcBef>
                <a:spcPts val="110"/>
              </a:spcBef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Lastpass.com</a:t>
            </a:r>
            <a:endParaRPr sz="3550">
              <a:latin typeface="Helvetica Neue"/>
              <a:cs typeface="Helvetica Neue"/>
            </a:endParaRPr>
          </a:p>
          <a:p>
            <a:pPr>
              <a:lnSpc>
                <a:spcPct val="100000"/>
              </a:lnSpc>
              <a:spcBef>
                <a:spcPts val="55"/>
              </a:spcBef>
              <a:buClr>
                <a:srgbClr val="FFFFFF"/>
              </a:buClr>
              <a:buFont typeface="Helvetica Neue"/>
              <a:buChar char="-"/>
            </a:pPr>
            <a:endParaRPr sz="3350">
              <a:latin typeface="Helvetica Neue"/>
              <a:cs typeface="Helvetica Neue"/>
            </a:endParaRPr>
          </a:p>
          <a:p>
            <a:pPr marL="314325" indent="-302260">
              <a:lnSpc>
                <a:spcPct val="100000"/>
              </a:lnSpc>
              <a:buChar char="-"/>
              <a:tabLst>
                <a:tab pos="314960" algn="l"/>
              </a:tabLst>
            </a:pPr>
            <a:r>
              <a:rPr dirty="0" sz="3550" spc="-5">
                <a:solidFill>
                  <a:srgbClr val="FFFFFF"/>
                </a:solidFill>
                <a:latin typeface="Helvetica Neue"/>
                <a:cs typeface="Helvetica Neue"/>
              </a:rPr>
              <a:t>1Password</a:t>
            </a:r>
            <a:endParaRPr sz="3550">
              <a:latin typeface="Helvetica Neue"/>
              <a:cs typeface="Helvetica Neue"/>
            </a:endParaRPr>
          </a:p>
          <a:p>
            <a:pPr>
              <a:lnSpc>
                <a:spcPct val="100000"/>
              </a:lnSpc>
              <a:spcBef>
                <a:spcPts val="55"/>
              </a:spcBef>
              <a:buClr>
                <a:srgbClr val="FFFFFF"/>
              </a:buClr>
              <a:buFont typeface="Helvetica Neue"/>
              <a:buChar char="-"/>
            </a:pPr>
            <a:endParaRPr sz="3350">
              <a:latin typeface="Helvetica Neue"/>
              <a:cs typeface="Helvetica Neue"/>
            </a:endParaRPr>
          </a:p>
          <a:p>
            <a:pPr marL="314325" indent="-302260">
              <a:lnSpc>
                <a:spcPct val="100000"/>
              </a:lnSpc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Dashlane</a:t>
            </a:r>
            <a:endParaRPr sz="3550">
              <a:latin typeface="Helvetica Neue"/>
              <a:cs typeface="Helvetica Neue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28253" y="3304611"/>
            <a:ext cx="8650860" cy="449322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383946" y="2423014"/>
            <a:ext cx="6621788" cy="6616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0" y="0"/>
            <a:ext cx="10052050" cy="11308715"/>
          </a:xfrm>
          <a:custGeom>
            <a:avLst/>
            <a:gdLst/>
            <a:ahLst/>
            <a:cxnLst/>
            <a:rect l="l" t="t" r="r" b="b"/>
            <a:pathLst>
              <a:path w="10052050" h="11308715">
                <a:moveTo>
                  <a:pt x="0" y="11308555"/>
                </a:moveTo>
                <a:lnTo>
                  <a:pt x="10052049" y="11308555"/>
                </a:lnTo>
                <a:lnTo>
                  <a:pt x="10052049" y="0"/>
                </a:lnTo>
                <a:lnTo>
                  <a:pt x="0" y="0"/>
                </a:lnTo>
                <a:lnTo>
                  <a:pt x="0" y="11308555"/>
                </a:lnTo>
                <a:close/>
              </a:path>
            </a:pathLst>
          </a:custGeom>
          <a:solidFill>
            <a:srgbClr val="0A1F9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243806" y="2374661"/>
            <a:ext cx="3515995" cy="9302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20"/>
              <a:t>Why</a:t>
            </a:r>
            <a:r>
              <a:rPr dirty="0" spc="-70"/>
              <a:t> </a:t>
            </a:r>
            <a:r>
              <a:rPr dirty="0" spc="20"/>
              <a:t>now: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243806" y="4246856"/>
            <a:ext cx="7933690" cy="3207385"/>
          </a:xfrm>
          <a:prstGeom prst="rect">
            <a:avLst/>
          </a:prstGeom>
        </p:spPr>
        <p:txBody>
          <a:bodyPr wrap="square" lIns="0" tIns="41910" rIns="0" bIns="0" rtlCol="0" vert="horz">
            <a:spAutoFit/>
          </a:bodyPr>
          <a:lstStyle/>
          <a:p>
            <a:pPr marL="12700" marR="5080">
              <a:lnSpc>
                <a:spcPts val="4160"/>
              </a:lnSpc>
              <a:spcBef>
                <a:spcPts val="330"/>
              </a:spcBef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CPU/GPU, Camera, </a:t>
            </a:r>
            <a:r>
              <a:rPr dirty="0" sz="3550" spc="-5">
                <a:solidFill>
                  <a:srgbClr val="FFFFFF"/>
                </a:solidFill>
                <a:latin typeface="Helvetica Neue"/>
                <a:cs typeface="Helvetica Neue"/>
              </a:rPr>
              <a:t>Screen </a:t>
            </a:r>
            <a:r>
              <a:rPr dirty="0" sz="3550" spc="-20">
                <a:solidFill>
                  <a:srgbClr val="FFFFFF"/>
                </a:solidFill>
                <a:latin typeface="Helvetica Neue"/>
                <a:cs typeface="Helvetica Neue"/>
              </a:rPr>
              <a:t>are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finally  fast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enough to power</a:t>
            </a:r>
            <a:r>
              <a:rPr dirty="0" sz="3550" spc="-1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-5">
                <a:solidFill>
                  <a:srgbClr val="FFFFFF"/>
                </a:solidFill>
                <a:latin typeface="Helvetica Neue"/>
                <a:cs typeface="Helvetica Neue"/>
              </a:rPr>
              <a:t>Lightstream</a:t>
            </a:r>
            <a:endParaRPr sz="3550">
              <a:latin typeface="Helvetica Neue"/>
              <a:cs typeface="Helvetica Neue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FFFFFF"/>
              </a:buClr>
              <a:buFont typeface="Helvetica Neue"/>
              <a:buChar char="-"/>
            </a:pPr>
            <a:endParaRPr sz="3450">
              <a:latin typeface="Helvetica Neue"/>
              <a:cs typeface="Helvetica Neue"/>
            </a:endParaRPr>
          </a:p>
          <a:p>
            <a:pPr marL="12700" marR="1002030">
              <a:lnSpc>
                <a:spcPts val="4160"/>
              </a:lnSpc>
              <a:spcBef>
                <a:spcPts val="5"/>
              </a:spcBef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Security conciseness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is</a:t>
            </a:r>
            <a:r>
              <a:rPr dirty="0" sz="3550" spc="-7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-5">
                <a:solidFill>
                  <a:srgbClr val="FFFFFF"/>
                </a:solidFill>
                <a:latin typeface="Helvetica Neue"/>
                <a:cs typeface="Helvetica Neue"/>
              </a:rPr>
              <a:t>growing: 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Cambridge-analytica, Covid19, 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digitalisation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of</a:t>
            </a:r>
            <a:r>
              <a:rPr dirty="0" sz="3550" spc="-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society</a:t>
            </a:r>
            <a:endParaRPr sz="3550">
              <a:latin typeface="Helvetica Neue"/>
              <a:cs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295856" y="2374661"/>
            <a:ext cx="3542029" cy="9302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20"/>
              <a:t>Validation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295856" y="4246856"/>
            <a:ext cx="8115300" cy="4790440"/>
          </a:xfrm>
          <a:prstGeom prst="rect">
            <a:avLst/>
          </a:prstGeom>
        </p:spPr>
        <p:txBody>
          <a:bodyPr wrap="square" lIns="0" tIns="41910" rIns="0" bIns="0" rtlCol="0" vert="horz">
            <a:spAutoFit/>
          </a:bodyPr>
          <a:lstStyle/>
          <a:p>
            <a:pPr marL="12700" marR="67310">
              <a:lnSpc>
                <a:spcPts val="4160"/>
              </a:lnSpc>
              <a:spcBef>
                <a:spcPts val="330"/>
              </a:spcBef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Sands. Loved the </a:t>
            </a:r>
            <a:r>
              <a:rPr dirty="0" sz="3550" spc="-5">
                <a:solidFill>
                  <a:srgbClr val="FFFFFF"/>
                </a:solidFill>
                <a:latin typeface="Helvetica Neue"/>
                <a:cs typeface="Helvetica Neue"/>
              </a:rPr>
              <a:t>Lightstream</a:t>
            </a:r>
            <a:r>
              <a:rPr dirty="0" sz="3550" spc="-5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transfer  technology</a:t>
            </a:r>
            <a:endParaRPr sz="3550">
              <a:latin typeface="Helvetica Neue"/>
              <a:cs typeface="Helvetica Neue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FFFFFF"/>
              </a:buClr>
              <a:buFont typeface="Helvetica Neue"/>
              <a:buChar char="-"/>
            </a:pPr>
            <a:endParaRPr sz="3450">
              <a:latin typeface="Helvetica Neue"/>
              <a:cs typeface="Helvetica Neue"/>
            </a:endParaRPr>
          </a:p>
          <a:p>
            <a:pPr marL="12700" marR="5080">
              <a:lnSpc>
                <a:spcPts val="4160"/>
              </a:lnSpc>
              <a:spcBef>
                <a:spcPts val="5"/>
              </a:spcBef>
              <a:buChar char="-"/>
              <a:tabLst>
                <a:tab pos="314960" algn="l"/>
              </a:tabLst>
            </a:pPr>
            <a:r>
              <a:rPr dirty="0" sz="3550" spc="-10">
                <a:solidFill>
                  <a:srgbClr val="FFFFFF"/>
                </a:solidFill>
                <a:latin typeface="Helvetica Neue"/>
                <a:cs typeface="Helvetica Neue"/>
              </a:rPr>
              <a:t>Fredensborg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and they </a:t>
            </a:r>
            <a:r>
              <a:rPr dirty="0" sz="3550" spc="-10">
                <a:solidFill>
                  <a:srgbClr val="FFFFFF"/>
                </a:solidFill>
                <a:latin typeface="Helvetica Neue"/>
                <a:cs typeface="Helvetica Neue"/>
              </a:rPr>
              <a:t>were more</a:t>
            </a:r>
            <a:r>
              <a:rPr dirty="0" sz="3550" spc="-6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keen 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in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the authentication aspect of the  technology</a:t>
            </a:r>
            <a:endParaRPr sz="3550">
              <a:latin typeface="Helvetica Neue"/>
              <a:cs typeface="Helvetica Neue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Clr>
                <a:srgbClr val="FFFFFF"/>
              </a:buClr>
              <a:buFont typeface="Helvetica Neue"/>
              <a:buChar char="-"/>
            </a:pPr>
            <a:endParaRPr sz="3450">
              <a:latin typeface="Helvetica Neue"/>
              <a:cs typeface="Helvetica Neue"/>
            </a:endParaRPr>
          </a:p>
          <a:p>
            <a:pPr marL="12700" marR="770890">
              <a:lnSpc>
                <a:spcPts val="4160"/>
              </a:lnSpc>
              <a:spcBef>
                <a:spcPts val="5"/>
              </a:spcBef>
              <a:buChar char="-"/>
              <a:tabLst>
                <a:tab pos="314960" algn="l"/>
              </a:tabLst>
            </a:pP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Dashlane said one of the</a:t>
            </a:r>
            <a:r>
              <a:rPr dirty="0" sz="3550" spc="-8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-5">
                <a:solidFill>
                  <a:srgbClr val="FFFFFF"/>
                </a:solidFill>
                <a:latin typeface="Helvetica Neue"/>
                <a:cs typeface="Helvetica Neue"/>
              </a:rPr>
              <a:t>problems 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they had was human</a:t>
            </a:r>
            <a:r>
              <a:rPr dirty="0" sz="3550" spc="-45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negligence.</a:t>
            </a:r>
            <a:endParaRPr sz="3550">
              <a:latin typeface="Helvetica Neue"/>
              <a:cs typeface="Helvetica Neu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91463" y="3982990"/>
            <a:ext cx="8420735" cy="5318125"/>
          </a:xfrm>
          <a:prstGeom prst="rect">
            <a:avLst/>
          </a:prstGeom>
        </p:spPr>
        <p:txBody>
          <a:bodyPr wrap="square" lIns="0" tIns="41910" rIns="0" bIns="0" rtlCol="0" vert="horz">
            <a:spAutoFit/>
          </a:bodyPr>
          <a:lstStyle/>
          <a:p>
            <a:pPr marL="12700" marR="339725">
              <a:lnSpc>
                <a:spcPts val="4160"/>
              </a:lnSpc>
              <a:spcBef>
                <a:spcPts val="330"/>
              </a:spcBef>
            </a:pPr>
            <a:r>
              <a:rPr dirty="0" sz="3550" spc="5">
                <a:latin typeface="Helvetica Neue"/>
                <a:cs typeface="Helvetica Neue"/>
              </a:rPr>
              <a:t>Haze: DNB </a:t>
            </a:r>
            <a:r>
              <a:rPr dirty="0" sz="3550">
                <a:latin typeface="Helvetica Neue"/>
                <a:cs typeface="Helvetica Neue"/>
              </a:rPr>
              <a:t>- </a:t>
            </a:r>
            <a:r>
              <a:rPr dirty="0" sz="3550" spc="5">
                <a:latin typeface="Helvetica Neue"/>
                <a:cs typeface="Helvetica Neue"/>
              </a:rPr>
              <a:t>Mobile iOS app. “”Looks  amazing, you have to come to DNB</a:t>
            </a:r>
            <a:r>
              <a:rPr dirty="0" sz="3550" spc="-90">
                <a:latin typeface="Helvetica Neue"/>
                <a:cs typeface="Helvetica Neue"/>
              </a:rPr>
              <a:t> </a:t>
            </a:r>
            <a:r>
              <a:rPr dirty="0" sz="3550" spc="5">
                <a:latin typeface="Helvetica Neue"/>
                <a:cs typeface="Helvetica Neue"/>
              </a:rPr>
              <a:t>and  do a </a:t>
            </a:r>
            <a:r>
              <a:rPr dirty="0" sz="3550">
                <a:latin typeface="Helvetica Neue"/>
                <a:cs typeface="Helvetica Neue"/>
              </a:rPr>
              <a:t>presentation </a:t>
            </a:r>
            <a:r>
              <a:rPr dirty="0" sz="3550" spc="5">
                <a:latin typeface="Helvetica Neue"/>
                <a:cs typeface="Helvetica Neue"/>
              </a:rPr>
              <a:t>on </a:t>
            </a:r>
            <a:r>
              <a:rPr dirty="0" sz="3550">
                <a:latin typeface="Helvetica Neue"/>
                <a:cs typeface="Helvetica Neue"/>
              </a:rPr>
              <a:t>this</a:t>
            </a:r>
            <a:r>
              <a:rPr dirty="0" sz="3550" spc="-35">
                <a:latin typeface="Helvetica Neue"/>
                <a:cs typeface="Helvetica Neue"/>
              </a:rPr>
              <a:t> </a:t>
            </a:r>
            <a:r>
              <a:rPr dirty="0" sz="3550" spc="5">
                <a:latin typeface="Helvetica Neue"/>
                <a:cs typeface="Helvetica Neue"/>
              </a:rPr>
              <a:t>ASAP”</a:t>
            </a:r>
            <a:endParaRPr sz="3550">
              <a:latin typeface="Helvetica Neue"/>
              <a:cs typeface="Helvetica Neue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3450">
              <a:latin typeface="Helvetica Neue"/>
              <a:cs typeface="Helvetica Neue"/>
            </a:endParaRPr>
          </a:p>
          <a:p>
            <a:pPr marL="12700" marR="165100">
              <a:lnSpc>
                <a:spcPts val="4160"/>
              </a:lnSpc>
              <a:spcBef>
                <a:spcPts val="5"/>
              </a:spcBef>
            </a:pPr>
            <a:r>
              <a:rPr dirty="0" sz="3550" spc="5">
                <a:latin typeface="Helvetica Neue"/>
                <a:cs typeface="Helvetica Neue"/>
              </a:rPr>
              <a:t>Niclas halvorsen </a:t>
            </a:r>
            <a:r>
              <a:rPr dirty="0" sz="3550">
                <a:latin typeface="Helvetica Neue"/>
                <a:cs typeface="Helvetica Neue"/>
              </a:rPr>
              <a:t>“Sparebanken </a:t>
            </a:r>
            <a:r>
              <a:rPr dirty="0" sz="3550" spc="5">
                <a:latin typeface="Helvetica Neue"/>
                <a:cs typeface="Helvetica Neue"/>
              </a:rPr>
              <a:t>vest”  Looks awesome! Looking </a:t>
            </a:r>
            <a:r>
              <a:rPr dirty="0" sz="3550" spc="-5">
                <a:latin typeface="Helvetica Neue"/>
                <a:cs typeface="Helvetica Neue"/>
              </a:rPr>
              <a:t>forward </a:t>
            </a:r>
            <a:r>
              <a:rPr dirty="0" sz="3550" spc="5">
                <a:latin typeface="Helvetica Neue"/>
                <a:cs typeface="Helvetica Neue"/>
              </a:rPr>
              <a:t>to</a:t>
            </a:r>
            <a:r>
              <a:rPr dirty="0" sz="3550" spc="-55">
                <a:latin typeface="Helvetica Neue"/>
                <a:cs typeface="Helvetica Neue"/>
              </a:rPr>
              <a:t> </a:t>
            </a:r>
            <a:r>
              <a:rPr dirty="0" sz="3550">
                <a:latin typeface="Helvetica Neue"/>
                <a:cs typeface="Helvetica Neue"/>
              </a:rPr>
              <a:t>test  it</a:t>
            </a:r>
            <a:r>
              <a:rPr dirty="0" sz="3550" spc="-5">
                <a:latin typeface="Helvetica Neue"/>
                <a:cs typeface="Helvetica Neue"/>
              </a:rPr>
              <a:t> </a:t>
            </a:r>
            <a:r>
              <a:rPr dirty="0" sz="3550" spc="5">
                <a:latin typeface="Helvetica Neue"/>
                <a:cs typeface="Helvetica Neue"/>
              </a:rPr>
              <a:t>out”</a:t>
            </a:r>
            <a:endParaRPr sz="3550">
              <a:latin typeface="Helvetica Neue"/>
              <a:cs typeface="Helvetica Neue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3450">
              <a:latin typeface="Helvetica Neue"/>
              <a:cs typeface="Helvetica Neue"/>
            </a:endParaRPr>
          </a:p>
          <a:p>
            <a:pPr marL="12700" marR="5080">
              <a:lnSpc>
                <a:spcPts val="4160"/>
              </a:lnSpc>
            </a:pPr>
            <a:r>
              <a:rPr dirty="0" sz="3550">
                <a:latin typeface="Helvetica Neue"/>
                <a:cs typeface="Helvetica Neue"/>
              </a:rPr>
              <a:t>insert </a:t>
            </a:r>
            <a:r>
              <a:rPr dirty="0" sz="3550" spc="-10">
                <a:latin typeface="Helvetica Neue"/>
                <a:cs typeface="Helvetica Neue"/>
              </a:rPr>
              <a:t>Sindre </a:t>
            </a:r>
            <a:r>
              <a:rPr dirty="0" sz="3550" spc="5">
                <a:latin typeface="Helvetica Neue"/>
                <a:cs typeface="Helvetica Neue"/>
              </a:rPr>
              <a:t>Sorhus, Google </a:t>
            </a:r>
            <a:r>
              <a:rPr dirty="0" sz="3550" spc="-65">
                <a:latin typeface="Helvetica Neue"/>
                <a:cs typeface="Helvetica Neue"/>
              </a:rPr>
              <a:t>dev, </a:t>
            </a:r>
            <a:r>
              <a:rPr dirty="0" sz="3550" spc="-5">
                <a:latin typeface="Helvetica Neue"/>
                <a:cs typeface="Helvetica Neue"/>
              </a:rPr>
              <a:t>Vincent  </a:t>
            </a:r>
            <a:r>
              <a:rPr dirty="0" sz="3550" spc="5">
                <a:latin typeface="Helvetica Neue"/>
                <a:cs typeface="Helvetica Neue"/>
              </a:rPr>
              <a:t>eche</a:t>
            </a:r>
            <a:r>
              <a:rPr dirty="0" sz="3550" spc="-5">
                <a:latin typeface="Helvetica Neue"/>
                <a:cs typeface="Helvetica Neue"/>
              </a:rPr>
              <a:t> </a:t>
            </a:r>
            <a:r>
              <a:rPr dirty="0" sz="3550" spc="5">
                <a:latin typeface="Helvetica Neue"/>
                <a:cs typeface="Helvetica Neue"/>
              </a:rPr>
              <a:t>qoutes</a:t>
            </a:r>
            <a:endParaRPr sz="3550">
              <a:latin typeface="Helvetica Neue"/>
              <a:cs typeface="Helvetica Neu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052050" cy="11308715"/>
          </a:xfrm>
          <a:custGeom>
            <a:avLst/>
            <a:gdLst/>
            <a:ahLst/>
            <a:cxnLst/>
            <a:rect l="l" t="t" r="r" b="b"/>
            <a:pathLst>
              <a:path w="10052050" h="11308715">
                <a:moveTo>
                  <a:pt x="0" y="11308555"/>
                </a:moveTo>
                <a:lnTo>
                  <a:pt x="10052049" y="11308555"/>
                </a:lnTo>
                <a:lnTo>
                  <a:pt x="10052049" y="0"/>
                </a:lnTo>
                <a:lnTo>
                  <a:pt x="0" y="0"/>
                </a:lnTo>
                <a:lnTo>
                  <a:pt x="0" y="11308555"/>
                </a:lnTo>
                <a:close/>
              </a:path>
            </a:pathLst>
          </a:custGeom>
          <a:solidFill>
            <a:srgbClr val="0A1F9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43806" y="2374661"/>
            <a:ext cx="6922134" cy="9302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20"/>
              <a:t>Market</a:t>
            </a:r>
            <a:r>
              <a:rPr dirty="0" spc="-50"/>
              <a:t> </a:t>
            </a:r>
            <a:r>
              <a:rPr dirty="0" spc="15"/>
              <a:t>opportunity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43806" y="4246856"/>
            <a:ext cx="6921500" cy="109601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314325" indent="-302260">
              <a:lnSpc>
                <a:spcPts val="4210"/>
              </a:lnSpc>
              <a:spcBef>
                <a:spcPts val="110"/>
              </a:spcBef>
              <a:buChar char="-"/>
              <a:tabLst>
                <a:tab pos="314960" algn="l"/>
              </a:tabLst>
            </a:pPr>
            <a:r>
              <a:rPr dirty="0" sz="3550" spc="-75">
                <a:solidFill>
                  <a:srgbClr val="FFFFFF"/>
                </a:solidFill>
                <a:latin typeface="Helvetica Neue"/>
                <a:cs typeface="Helvetica Neue"/>
              </a:rPr>
              <a:t>Today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(USD 924.7</a:t>
            </a:r>
            <a:r>
              <a:rPr dirty="0" sz="3550" spc="6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million)</a:t>
            </a:r>
            <a:endParaRPr sz="3550">
              <a:latin typeface="Helvetica Neue"/>
              <a:cs typeface="Helvetica Neue"/>
            </a:endParaRPr>
          </a:p>
          <a:p>
            <a:pPr marL="314325" indent="-302260">
              <a:lnSpc>
                <a:spcPts val="4210"/>
              </a:lnSpc>
              <a:buChar char="-"/>
              <a:tabLst>
                <a:tab pos="314960" algn="l"/>
              </a:tabLst>
            </a:pP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In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5 years ($2.05 </a:t>
            </a:r>
            <a:r>
              <a:rPr dirty="0" sz="3550">
                <a:solidFill>
                  <a:srgbClr val="FFFFFF"/>
                </a:solidFill>
                <a:latin typeface="Helvetica Neue"/>
                <a:cs typeface="Helvetica Neue"/>
              </a:rPr>
              <a:t>Billion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By</a:t>
            </a:r>
            <a:r>
              <a:rPr dirty="0" sz="3550" spc="-6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dirty="0" sz="3550" spc="5">
                <a:solidFill>
                  <a:srgbClr val="FFFFFF"/>
                </a:solidFill>
                <a:latin typeface="Helvetica Neue"/>
                <a:cs typeface="Helvetica Neue"/>
              </a:rPr>
              <a:t>2025)</a:t>
            </a:r>
            <a:endParaRPr sz="3550">
              <a:latin typeface="Helvetica Neue"/>
              <a:cs typeface="Helvetica Neue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1811158" y="2412857"/>
            <a:ext cx="7074534" cy="7061200"/>
          </a:xfrm>
          <a:custGeom>
            <a:avLst/>
            <a:gdLst/>
            <a:ahLst/>
            <a:cxnLst/>
            <a:rect l="l" t="t" r="r" b="b"/>
            <a:pathLst>
              <a:path w="7074534" h="7061200">
                <a:moveTo>
                  <a:pt x="3966323" y="7048499"/>
                </a:moveTo>
                <a:lnTo>
                  <a:pt x="3107805" y="7048499"/>
                </a:lnTo>
                <a:lnTo>
                  <a:pt x="3154801" y="7061199"/>
                </a:lnTo>
                <a:lnTo>
                  <a:pt x="3919327" y="7061199"/>
                </a:lnTo>
                <a:lnTo>
                  <a:pt x="3966323" y="7048499"/>
                </a:lnTo>
                <a:close/>
              </a:path>
              <a:path w="7074534" h="7061200">
                <a:moveTo>
                  <a:pt x="4059746" y="7035799"/>
                </a:moveTo>
                <a:lnTo>
                  <a:pt x="3014383" y="7035799"/>
                </a:lnTo>
                <a:lnTo>
                  <a:pt x="3060998" y="7048499"/>
                </a:lnTo>
                <a:lnTo>
                  <a:pt x="4013131" y="7048499"/>
                </a:lnTo>
                <a:lnTo>
                  <a:pt x="4059746" y="7035799"/>
                </a:lnTo>
                <a:close/>
              </a:path>
              <a:path w="7074534" h="7061200">
                <a:moveTo>
                  <a:pt x="4152380" y="7023099"/>
                </a:moveTo>
                <a:lnTo>
                  <a:pt x="2921748" y="7023099"/>
                </a:lnTo>
                <a:lnTo>
                  <a:pt x="2967965" y="7035799"/>
                </a:lnTo>
                <a:lnTo>
                  <a:pt x="4106163" y="7035799"/>
                </a:lnTo>
                <a:lnTo>
                  <a:pt x="4152380" y="7023099"/>
                </a:lnTo>
                <a:close/>
              </a:path>
              <a:path w="7074534" h="7061200">
                <a:moveTo>
                  <a:pt x="4335157" y="6984999"/>
                </a:moveTo>
                <a:lnTo>
                  <a:pt x="2738972" y="6984999"/>
                </a:lnTo>
                <a:lnTo>
                  <a:pt x="2875736" y="7023099"/>
                </a:lnTo>
                <a:lnTo>
                  <a:pt x="4198392" y="7023099"/>
                </a:lnTo>
                <a:lnTo>
                  <a:pt x="4335157" y="6984999"/>
                </a:lnTo>
                <a:close/>
              </a:path>
              <a:path w="7074534" h="7061200">
                <a:moveTo>
                  <a:pt x="4380308" y="101599"/>
                </a:moveTo>
                <a:lnTo>
                  <a:pt x="2693821" y="101599"/>
                </a:lnTo>
                <a:lnTo>
                  <a:pt x="2427796" y="177799"/>
                </a:lnTo>
                <a:lnTo>
                  <a:pt x="2384311" y="203199"/>
                </a:lnTo>
                <a:lnTo>
                  <a:pt x="2255397" y="241299"/>
                </a:lnTo>
                <a:lnTo>
                  <a:pt x="2212953" y="266699"/>
                </a:lnTo>
                <a:lnTo>
                  <a:pt x="2128883" y="292099"/>
                </a:lnTo>
                <a:lnTo>
                  <a:pt x="2087264" y="317499"/>
                </a:lnTo>
                <a:lnTo>
                  <a:pt x="2045928" y="330199"/>
                </a:lnTo>
                <a:lnTo>
                  <a:pt x="2004879" y="355599"/>
                </a:lnTo>
                <a:lnTo>
                  <a:pt x="1964122" y="368299"/>
                </a:lnTo>
                <a:lnTo>
                  <a:pt x="1883498" y="419099"/>
                </a:lnTo>
                <a:lnTo>
                  <a:pt x="1843640" y="431799"/>
                </a:lnTo>
                <a:lnTo>
                  <a:pt x="1804089" y="457199"/>
                </a:lnTo>
                <a:lnTo>
                  <a:pt x="1687325" y="533399"/>
                </a:lnTo>
                <a:lnTo>
                  <a:pt x="1649047" y="546099"/>
                </a:lnTo>
                <a:lnTo>
                  <a:pt x="1536198" y="622299"/>
                </a:lnTo>
                <a:lnTo>
                  <a:pt x="1426415" y="698499"/>
                </a:lnTo>
                <a:lnTo>
                  <a:pt x="1390521" y="736599"/>
                </a:lnTo>
                <a:lnTo>
                  <a:pt x="1319809" y="787399"/>
                </a:lnTo>
                <a:lnTo>
                  <a:pt x="1250558" y="838199"/>
                </a:lnTo>
                <a:lnTo>
                  <a:pt x="1216491" y="876299"/>
                </a:lnTo>
                <a:lnTo>
                  <a:pt x="1182801" y="901699"/>
                </a:lnTo>
                <a:lnTo>
                  <a:pt x="1149494" y="939799"/>
                </a:lnTo>
                <a:lnTo>
                  <a:pt x="1084040" y="990599"/>
                </a:lnTo>
                <a:lnTo>
                  <a:pt x="1051902" y="1028699"/>
                </a:lnTo>
                <a:lnTo>
                  <a:pt x="1020163" y="1054099"/>
                </a:lnTo>
                <a:lnTo>
                  <a:pt x="988826" y="1092199"/>
                </a:lnTo>
                <a:lnTo>
                  <a:pt x="957895" y="1117599"/>
                </a:lnTo>
                <a:lnTo>
                  <a:pt x="927375" y="1155699"/>
                </a:lnTo>
                <a:lnTo>
                  <a:pt x="897269" y="1193799"/>
                </a:lnTo>
                <a:lnTo>
                  <a:pt x="867583" y="1219199"/>
                </a:lnTo>
                <a:lnTo>
                  <a:pt x="838319" y="1257299"/>
                </a:lnTo>
                <a:lnTo>
                  <a:pt x="809482" y="1295399"/>
                </a:lnTo>
                <a:lnTo>
                  <a:pt x="781076" y="1320799"/>
                </a:lnTo>
                <a:lnTo>
                  <a:pt x="753106" y="1358899"/>
                </a:lnTo>
                <a:lnTo>
                  <a:pt x="725574" y="1396999"/>
                </a:lnTo>
                <a:lnTo>
                  <a:pt x="698487" y="1435099"/>
                </a:lnTo>
                <a:lnTo>
                  <a:pt x="671846" y="1473199"/>
                </a:lnTo>
                <a:lnTo>
                  <a:pt x="645658" y="1511299"/>
                </a:lnTo>
                <a:lnTo>
                  <a:pt x="619925" y="1536699"/>
                </a:lnTo>
                <a:lnTo>
                  <a:pt x="594652" y="1574799"/>
                </a:lnTo>
                <a:lnTo>
                  <a:pt x="569843" y="1612899"/>
                </a:lnTo>
                <a:lnTo>
                  <a:pt x="545502" y="1650999"/>
                </a:lnTo>
                <a:lnTo>
                  <a:pt x="521634" y="1689099"/>
                </a:lnTo>
                <a:lnTo>
                  <a:pt x="498241" y="1727199"/>
                </a:lnTo>
                <a:lnTo>
                  <a:pt x="475329" y="1765299"/>
                </a:lnTo>
                <a:lnTo>
                  <a:pt x="452902" y="1816099"/>
                </a:lnTo>
                <a:lnTo>
                  <a:pt x="430963" y="1854199"/>
                </a:lnTo>
                <a:lnTo>
                  <a:pt x="409517" y="1892299"/>
                </a:lnTo>
                <a:lnTo>
                  <a:pt x="388568" y="1930399"/>
                </a:lnTo>
                <a:lnTo>
                  <a:pt x="368120" y="1968499"/>
                </a:lnTo>
                <a:lnTo>
                  <a:pt x="348177" y="2006599"/>
                </a:lnTo>
                <a:lnTo>
                  <a:pt x="328744" y="2057399"/>
                </a:lnTo>
                <a:lnTo>
                  <a:pt x="309823" y="2095499"/>
                </a:lnTo>
                <a:lnTo>
                  <a:pt x="291420" y="2133599"/>
                </a:lnTo>
                <a:lnTo>
                  <a:pt x="273539" y="2171699"/>
                </a:lnTo>
                <a:lnTo>
                  <a:pt x="256183" y="2222499"/>
                </a:lnTo>
                <a:lnTo>
                  <a:pt x="239357" y="2260599"/>
                </a:lnTo>
                <a:lnTo>
                  <a:pt x="223065" y="2298699"/>
                </a:lnTo>
                <a:lnTo>
                  <a:pt x="207310" y="2349499"/>
                </a:lnTo>
                <a:lnTo>
                  <a:pt x="192098" y="2387599"/>
                </a:lnTo>
                <a:lnTo>
                  <a:pt x="177432" y="2438399"/>
                </a:lnTo>
                <a:lnTo>
                  <a:pt x="163317" y="2476499"/>
                </a:lnTo>
                <a:lnTo>
                  <a:pt x="149756" y="2527299"/>
                </a:lnTo>
                <a:lnTo>
                  <a:pt x="136753" y="2565399"/>
                </a:lnTo>
                <a:lnTo>
                  <a:pt x="124313" y="2616199"/>
                </a:lnTo>
                <a:lnTo>
                  <a:pt x="112440" y="2654299"/>
                </a:lnTo>
                <a:lnTo>
                  <a:pt x="101137" y="2705099"/>
                </a:lnTo>
                <a:lnTo>
                  <a:pt x="90410" y="2743199"/>
                </a:lnTo>
                <a:lnTo>
                  <a:pt x="80262" y="2793999"/>
                </a:lnTo>
                <a:lnTo>
                  <a:pt x="70697" y="2832099"/>
                </a:lnTo>
                <a:lnTo>
                  <a:pt x="61719" y="2882899"/>
                </a:lnTo>
                <a:lnTo>
                  <a:pt x="53332" y="2933699"/>
                </a:lnTo>
                <a:lnTo>
                  <a:pt x="45542" y="2971799"/>
                </a:lnTo>
                <a:lnTo>
                  <a:pt x="38350" y="3022599"/>
                </a:lnTo>
                <a:lnTo>
                  <a:pt x="31763" y="3073399"/>
                </a:lnTo>
                <a:lnTo>
                  <a:pt x="25783" y="3111499"/>
                </a:lnTo>
                <a:lnTo>
                  <a:pt x="20416" y="3162299"/>
                </a:lnTo>
                <a:lnTo>
                  <a:pt x="15664" y="3213099"/>
                </a:lnTo>
                <a:lnTo>
                  <a:pt x="11533" y="3251199"/>
                </a:lnTo>
                <a:lnTo>
                  <a:pt x="8026" y="3301999"/>
                </a:lnTo>
                <a:lnTo>
                  <a:pt x="5147" y="3352799"/>
                </a:lnTo>
                <a:lnTo>
                  <a:pt x="2901" y="3403599"/>
                </a:lnTo>
                <a:lnTo>
                  <a:pt x="1292" y="3441699"/>
                </a:lnTo>
                <a:lnTo>
                  <a:pt x="323" y="3492499"/>
                </a:lnTo>
                <a:lnTo>
                  <a:pt x="0" y="3543299"/>
                </a:lnTo>
                <a:lnTo>
                  <a:pt x="323" y="3594099"/>
                </a:lnTo>
                <a:lnTo>
                  <a:pt x="1292" y="3644899"/>
                </a:lnTo>
                <a:lnTo>
                  <a:pt x="2901" y="3682999"/>
                </a:lnTo>
                <a:lnTo>
                  <a:pt x="5147" y="3733799"/>
                </a:lnTo>
                <a:lnTo>
                  <a:pt x="8026" y="3784599"/>
                </a:lnTo>
                <a:lnTo>
                  <a:pt x="11533" y="3835399"/>
                </a:lnTo>
                <a:lnTo>
                  <a:pt x="15664" y="3873499"/>
                </a:lnTo>
                <a:lnTo>
                  <a:pt x="20416" y="3924299"/>
                </a:lnTo>
                <a:lnTo>
                  <a:pt x="25783" y="3975099"/>
                </a:lnTo>
                <a:lnTo>
                  <a:pt x="31763" y="4013199"/>
                </a:lnTo>
                <a:lnTo>
                  <a:pt x="38350" y="4063999"/>
                </a:lnTo>
                <a:lnTo>
                  <a:pt x="45542" y="4114799"/>
                </a:lnTo>
                <a:lnTo>
                  <a:pt x="53332" y="4152899"/>
                </a:lnTo>
                <a:lnTo>
                  <a:pt x="61719" y="4203699"/>
                </a:lnTo>
                <a:lnTo>
                  <a:pt x="70697" y="4254499"/>
                </a:lnTo>
                <a:lnTo>
                  <a:pt x="80262" y="4292599"/>
                </a:lnTo>
                <a:lnTo>
                  <a:pt x="90410" y="4343399"/>
                </a:lnTo>
                <a:lnTo>
                  <a:pt x="101137" y="4381499"/>
                </a:lnTo>
                <a:lnTo>
                  <a:pt x="112440" y="4432299"/>
                </a:lnTo>
                <a:lnTo>
                  <a:pt x="124313" y="4470399"/>
                </a:lnTo>
                <a:lnTo>
                  <a:pt x="136753" y="4521199"/>
                </a:lnTo>
                <a:lnTo>
                  <a:pt x="149756" y="4559299"/>
                </a:lnTo>
                <a:lnTo>
                  <a:pt x="163317" y="4610099"/>
                </a:lnTo>
                <a:lnTo>
                  <a:pt x="177432" y="4648199"/>
                </a:lnTo>
                <a:lnTo>
                  <a:pt x="192098" y="4698999"/>
                </a:lnTo>
                <a:lnTo>
                  <a:pt x="207310" y="4737099"/>
                </a:lnTo>
                <a:lnTo>
                  <a:pt x="223065" y="4787899"/>
                </a:lnTo>
                <a:lnTo>
                  <a:pt x="239357" y="4825999"/>
                </a:lnTo>
                <a:lnTo>
                  <a:pt x="256183" y="4864099"/>
                </a:lnTo>
                <a:lnTo>
                  <a:pt x="273539" y="4914899"/>
                </a:lnTo>
                <a:lnTo>
                  <a:pt x="291420" y="4952999"/>
                </a:lnTo>
                <a:lnTo>
                  <a:pt x="309823" y="4991099"/>
                </a:lnTo>
                <a:lnTo>
                  <a:pt x="328744" y="5029199"/>
                </a:lnTo>
                <a:lnTo>
                  <a:pt x="348177" y="5079999"/>
                </a:lnTo>
                <a:lnTo>
                  <a:pt x="368120" y="5118099"/>
                </a:lnTo>
                <a:lnTo>
                  <a:pt x="388568" y="5156199"/>
                </a:lnTo>
                <a:lnTo>
                  <a:pt x="409517" y="5194299"/>
                </a:lnTo>
                <a:lnTo>
                  <a:pt x="430963" y="5232399"/>
                </a:lnTo>
                <a:lnTo>
                  <a:pt x="452902" y="5270499"/>
                </a:lnTo>
                <a:lnTo>
                  <a:pt x="475329" y="5321299"/>
                </a:lnTo>
                <a:lnTo>
                  <a:pt x="498241" y="5359399"/>
                </a:lnTo>
                <a:lnTo>
                  <a:pt x="521634" y="5397499"/>
                </a:lnTo>
                <a:lnTo>
                  <a:pt x="545502" y="5435599"/>
                </a:lnTo>
                <a:lnTo>
                  <a:pt x="569843" y="5473699"/>
                </a:lnTo>
                <a:lnTo>
                  <a:pt x="594652" y="5511799"/>
                </a:lnTo>
                <a:lnTo>
                  <a:pt x="619925" y="5549899"/>
                </a:lnTo>
                <a:lnTo>
                  <a:pt x="645658" y="5575299"/>
                </a:lnTo>
                <a:lnTo>
                  <a:pt x="671846" y="5613399"/>
                </a:lnTo>
                <a:lnTo>
                  <a:pt x="698487" y="5651499"/>
                </a:lnTo>
                <a:lnTo>
                  <a:pt x="725574" y="5689599"/>
                </a:lnTo>
                <a:lnTo>
                  <a:pt x="753106" y="5727699"/>
                </a:lnTo>
                <a:lnTo>
                  <a:pt x="781076" y="5765799"/>
                </a:lnTo>
                <a:lnTo>
                  <a:pt x="809482" y="5791199"/>
                </a:lnTo>
                <a:lnTo>
                  <a:pt x="838319" y="5829299"/>
                </a:lnTo>
                <a:lnTo>
                  <a:pt x="867583" y="5867399"/>
                </a:lnTo>
                <a:lnTo>
                  <a:pt x="897269" y="5892799"/>
                </a:lnTo>
                <a:lnTo>
                  <a:pt x="927375" y="5930899"/>
                </a:lnTo>
                <a:lnTo>
                  <a:pt x="957895" y="5968999"/>
                </a:lnTo>
                <a:lnTo>
                  <a:pt x="988826" y="5994399"/>
                </a:lnTo>
                <a:lnTo>
                  <a:pt x="1020163" y="6032499"/>
                </a:lnTo>
                <a:lnTo>
                  <a:pt x="1051902" y="6057899"/>
                </a:lnTo>
                <a:lnTo>
                  <a:pt x="1084040" y="6095999"/>
                </a:lnTo>
                <a:lnTo>
                  <a:pt x="1149494" y="6146799"/>
                </a:lnTo>
                <a:lnTo>
                  <a:pt x="1182801" y="6184899"/>
                </a:lnTo>
                <a:lnTo>
                  <a:pt x="1250558" y="6235699"/>
                </a:lnTo>
                <a:lnTo>
                  <a:pt x="1284999" y="6273799"/>
                </a:lnTo>
                <a:lnTo>
                  <a:pt x="1319809" y="6299199"/>
                </a:lnTo>
                <a:lnTo>
                  <a:pt x="1390521" y="6349999"/>
                </a:lnTo>
                <a:lnTo>
                  <a:pt x="1426415" y="6388099"/>
                </a:lnTo>
                <a:lnTo>
                  <a:pt x="1536198" y="6464299"/>
                </a:lnTo>
                <a:lnTo>
                  <a:pt x="1649047" y="6540499"/>
                </a:lnTo>
                <a:lnTo>
                  <a:pt x="1687325" y="6553199"/>
                </a:lnTo>
                <a:lnTo>
                  <a:pt x="1725928" y="6578599"/>
                </a:lnTo>
                <a:lnTo>
                  <a:pt x="1843640" y="6654799"/>
                </a:lnTo>
                <a:lnTo>
                  <a:pt x="1883498" y="6667499"/>
                </a:lnTo>
                <a:lnTo>
                  <a:pt x="1964122" y="6718299"/>
                </a:lnTo>
                <a:lnTo>
                  <a:pt x="2004879" y="6730999"/>
                </a:lnTo>
                <a:lnTo>
                  <a:pt x="2045928" y="6756399"/>
                </a:lnTo>
                <a:lnTo>
                  <a:pt x="2087264" y="6769099"/>
                </a:lnTo>
                <a:lnTo>
                  <a:pt x="2128883" y="6794499"/>
                </a:lnTo>
                <a:lnTo>
                  <a:pt x="2212953" y="6819899"/>
                </a:lnTo>
                <a:lnTo>
                  <a:pt x="2255397" y="6845299"/>
                </a:lnTo>
                <a:lnTo>
                  <a:pt x="2384311" y="6883399"/>
                </a:lnTo>
                <a:lnTo>
                  <a:pt x="2427796" y="6908799"/>
                </a:lnTo>
                <a:lnTo>
                  <a:pt x="2693821" y="6984999"/>
                </a:lnTo>
                <a:lnTo>
                  <a:pt x="4380308" y="6984999"/>
                </a:lnTo>
                <a:lnTo>
                  <a:pt x="4646333" y="6908799"/>
                </a:lnTo>
                <a:lnTo>
                  <a:pt x="4689818" y="6883399"/>
                </a:lnTo>
                <a:lnTo>
                  <a:pt x="4818732" y="6845299"/>
                </a:lnTo>
                <a:lnTo>
                  <a:pt x="4861176" y="6819899"/>
                </a:lnTo>
                <a:lnTo>
                  <a:pt x="4945246" y="6794499"/>
                </a:lnTo>
                <a:lnTo>
                  <a:pt x="4986865" y="6769099"/>
                </a:lnTo>
                <a:lnTo>
                  <a:pt x="5028201" y="6756399"/>
                </a:lnTo>
                <a:lnTo>
                  <a:pt x="5069249" y="6730999"/>
                </a:lnTo>
                <a:lnTo>
                  <a:pt x="5110007" y="6718299"/>
                </a:lnTo>
                <a:lnTo>
                  <a:pt x="5190630" y="6667499"/>
                </a:lnTo>
                <a:lnTo>
                  <a:pt x="5230489" y="6654799"/>
                </a:lnTo>
                <a:lnTo>
                  <a:pt x="5348201" y="6578599"/>
                </a:lnTo>
                <a:lnTo>
                  <a:pt x="5386804" y="6553199"/>
                </a:lnTo>
                <a:lnTo>
                  <a:pt x="5425082" y="6540499"/>
                </a:lnTo>
                <a:lnTo>
                  <a:pt x="5537931" y="6464299"/>
                </a:lnTo>
                <a:lnTo>
                  <a:pt x="5647714" y="6388099"/>
                </a:lnTo>
                <a:lnTo>
                  <a:pt x="5683608" y="6349999"/>
                </a:lnTo>
                <a:lnTo>
                  <a:pt x="5754320" y="6299199"/>
                </a:lnTo>
                <a:lnTo>
                  <a:pt x="5789130" y="6273799"/>
                </a:lnTo>
                <a:lnTo>
                  <a:pt x="5823571" y="6235699"/>
                </a:lnTo>
                <a:lnTo>
                  <a:pt x="5891328" y="6184899"/>
                </a:lnTo>
                <a:lnTo>
                  <a:pt x="5924635" y="6146799"/>
                </a:lnTo>
                <a:lnTo>
                  <a:pt x="5990089" y="6095999"/>
                </a:lnTo>
                <a:lnTo>
                  <a:pt x="6022227" y="6057899"/>
                </a:lnTo>
                <a:lnTo>
                  <a:pt x="6053966" y="6032499"/>
                </a:lnTo>
                <a:lnTo>
                  <a:pt x="6085303" y="5994399"/>
                </a:lnTo>
                <a:lnTo>
                  <a:pt x="6116234" y="5968999"/>
                </a:lnTo>
                <a:lnTo>
                  <a:pt x="6146754" y="5930899"/>
                </a:lnTo>
                <a:lnTo>
                  <a:pt x="6176860" y="5892799"/>
                </a:lnTo>
                <a:lnTo>
                  <a:pt x="6206546" y="5867399"/>
                </a:lnTo>
                <a:lnTo>
                  <a:pt x="6235810" y="5829299"/>
                </a:lnTo>
                <a:lnTo>
                  <a:pt x="6264647" y="5791199"/>
                </a:lnTo>
                <a:lnTo>
                  <a:pt x="6293053" y="5765799"/>
                </a:lnTo>
                <a:lnTo>
                  <a:pt x="6321023" y="5727699"/>
                </a:lnTo>
                <a:lnTo>
                  <a:pt x="6348555" y="5689599"/>
                </a:lnTo>
                <a:lnTo>
                  <a:pt x="6375642" y="5651499"/>
                </a:lnTo>
                <a:lnTo>
                  <a:pt x="6402283" y="5613399"/>
                </a:lnTo>
                <a:lnTo>
                  <a:pt x="6428471" y="5575299"/>
                </a:lnTo>
                <a:lnTo>
                  <a:pt x="6454204" y="5549899"/>
                </a:lnTo>
                <a:lnTo>
                  <a:pt x="6479477" y="5511799"/>
                </a:lnTo>
                <a:lnTo>
                  <a:pt x="6504286" y="5473699"/>
                </a:lnTo>
                <a:lnTo>
                  <a:pt x="6528627" y="5435599"/>
                </a:lnTo>
                <a:lnTo>
                  <a:pt x="6552495" y="5397499"/>
                </a:lnTo>
                <a:lnTo>
                  <a:pt x="6575888" y="5359399"/>
                </a:lnTo>
                <a:lnTo>
                  <a:pt x="6598800" y="5321299"/>
                </a:lnTo>
                <a:lnTo>
                  <a:pt x="6621227" y="5270499"/>
                </a:lnTo>
                <a:lnTo>
                  <a:pt x="6643166" y="5232399"/>
                </a:lnTo>
                <a:lnTo>
                  <a:pt x="6664611" y="5194299"/>
                </a:lnTo>
                <a:lnTo>
                  <a:pt x="6685561" y="5156199"/>
                </a:lnTo>
                <a:lnTo>
                  <a:pt x="6706009" y="5118099"/>
                </a:lnTo>
                <a:lnTo>
                  <a:pt x="6725952" y="5079999"/>
                </a:lnTo>
                <a:lnTo>
                  <a:pt x="6745385" y="5029199"/>
                </a:lnTo>
                <a:lnTo>
                  <a:pt x="6764306" y="4991099"/>
                </a:lnTo>
                <a:lnTo>
                  <a:pt x="6782709" y="4952999"/>
                </a:lnTo>
                <a:lnTo>
                  <a:pt x="6800590" y="4914899"/>
                </a:lnTo>
                <a:lnTo>
                  <a:pt x="6817946" y="4864099"/>
                </a:lnTo>
                <a:lnTo>
                  <a:pt x="6834772" y="4825999"/>
                </a:lnTo>
                <a:lnTo>
                  <a:pt x="6851064" y="4787899"/>
                </a:lnTo>
                <a:lnTo>
                  <a:pt x="6866819" y="4737099"/>
                </a:lnTo>
                <a:lnTo>
                  <a:pt x="6882031" y="4698999"/>
                </a:lnTo>
                <a:lnTo>
                  <a:pt x="6896697" y="4648199"/>
                </a:lnTo>
                <a:lnTo>
                  <a:pt x="6910812" y="4610099"/>
                </a:lnTo>
                <a:lnTo>
                  <a:pt x="6924373" y="4559299"/>
                </a:lnTo>
                <a:lnTo>
                  <a:pt x="6937376" y="4521199"/>
                </a:lnTo>
                <a:lnTo>
                  <a:pt x="6949816" y="4470399"/>
                </a:lnTo>
                <a:lnTo>
                  <a:pt x="6961689" y="4432299"/>
                </a:lnTo>
                <a:lnTo>
                  <a:pt x="6972992" y="4381499"/>
                </a:lnTo>
                <a:lnTo>
                  <a:pt x="6983719" y="4343399"/>
                </a:lnTo>
                <a:lnTo>
                  <a:pt x="6993867" y="4292599"/>
                </a:lnTo>
                <a:lnTo>
                  <a:pt x="7003432" y="4254499"/>
                </a:lnTo>
                <a:lnTo>
                  <a:pt x="7012410" y="4203699"/>
                </a:lnTo>
                <a:lnTo>
                  <a:pt x="7020796" y="4152899"/>
                </a:lnTo>
                <a:lnTo>
                  <a:pt x="7028587" y="4114799"/>
                </a:lnTo>
                <a:lnTo>
                  <a:pt x="7035778" y="4063999"/>
                </a:lnTo>
                <a:lnTo>
                  <a:pt x="7042366" y="4013199"/>
                </a:lnTo>
                <a:lnTo>
                  <a:pt x="7048345" y="3975099"/>
                </a:lnTo>
                <a:lnTo>
                  <a:pt x="7053713" y="3924299"/>
                </a:lnTo>
                <a:lnTo>
                  <a:pt x="7058465" y="3873499"/>
                </a:lnTo>
                <a:lnTo>
                  <a:pt x="7062596" y="3835399"/>
                </a:lnTo>
                <a:lnTo>
                  <a:pt x="7066103" y="3784599"/>
                </a:lnTo>
                <a:lnTo>
                  <a:pt x="7068981" y="3733799"/>
                </a:lnTo>
                <a:lnTo>
                  <a:pt x="7071228" y="3682999"/>
                </a:lnTo>
                <a:lnTo>
                  <a:pt x="7072837" y="3644899"/>
                </a:lnTo>
                <a:lnTo>
                  <a:pt x="7073806" y="3594099"/>
                </a:lnTo>
                <a:lnTo>
                  <a:pt x="7074129" y="3543299"/>
                </a:lnTo>
                <a:lnTo>
                  <a:pt x="7073806" y="3492499"/>
                </a:lnTo>
                <a:lnTo>
                  <a:pt x="7072837" y="3441699"/>
                </a:lnTo>
                <a:lnTo>
                  <a:pt x="7071228" y="3403599"/>
                </a:lnTo>
                <a:lnTo>
                  <a:pt x="7068981" y="3352799"/>
                </a:lnTo>
                <a:lnTo>
                  <a:pt x="7066103" y="3301999"/>
                </a:lnTo>
                <a:lnTo>
                  <a:pt x="7062596" y="3251199"/>
                </a:lnTo>
                <a:lnTo>
                  <a:pt x="7058465" y="3213099"/>
                </a:lnTo>
                <a:lnTo>
                  <a:pt x="7053713" y="3162299"/>
                </a:lnTo>
                <a:lnTo>
                  <a:pt x="7048345" y="3111499"/>
                </a:lnTo>
                <a:lnTo>
                  <a:pt x="7042366" y="3073399"/>
                </a:lnTo>
                <a:lnTo>
                  <a:pt x="7035778" y="3022599"/>
                </a:lnTo>
                <a:lnTo>
                  <a:pt x="7028587" y="2971799"/>
                </a:lnTo>
                <a:lnTo>
                  <a:pt x="7020796" y="2933699"/>
                </a:lnTo>
                <a:lnTo>
                  <a:pt x="7012410" y="2882899"/>
                </a:lnTo>
                <a:lnTo>
                  <a:pt x="7003432" y="2832099"/>
                </a:lnTo>
                <a:lnTo>
                  <a:pt x="6993867" y="2793999"/>
                </a:lnTo>
                <a:lnTo>
                  <a:pt x="6983719" y="2743199"/>
                </a:lnTo>
                <a:lnTo>
                  <a:pt x="6972992" y="2705099"/>
                </a:lnTo>
                <a:lnTo>
                  <a:pt x="6961689" y="2654299"/>
                </a:lnTo>
                <a:lnTo>
                  <a:pt x="6949816" y="2616199"/>
                </a:lnTo>
                <a:lnTo>
                  <a:pt x="6937376" y="2565399"/>
                </a:lnTo>
                <a:lnTo>
                  <a:pt x="6924373" y="2527299"/>
                </a:lnTo>
                <a:lnTo>
                  <a:pt x="6910812" y="2476499"/>
                </a:lnTo>
                <a:lnTo>
                  <a:pt x="6896697" y="2438399"/>
                </a:lnTo>
                <a:lnTo>
                  <a:pt x="6882031" y="2387599"/>
                </a:lnTo>
                <a:lnTo>
                  <a:pt x="6866819" y="2349499"/>
                </a:lnTo>
                <a:lnTo>
                  <a:pt x="6851064" y="2298699"/>
                </a:lnTo>
                <a:lnTo>
                  <a:pt x="6834772" y="2260599"/>
                </a:lnTo>
                <a:lnTo>
                  <a:pt x="6817946" y="2222499"/>
                </a:lnTo>
                <a:lnTo>
                  <a:pt x="6800590" y="2171699"/>
                </a:lnTo>
                <a:lnTo>
                  <a:pt x="6782709" y="2133599"/>
                </a:lnTo>
                <a:lnTo>
                  <a:pt x="6764306" y="2095499"/>
                </a:lnTo>
                <a:lnTo>
                  <a:pt x="6745385" y="2057399"/>
                </a:lnTo>
                <a:lnTo>
                  <a:pt x="6725952" y="2006599"/>
                </a:lnTo>
                <a:lnTo>
                  <a:pt x="6706009" y="1968499"/>
                </a:lnTo>
                <a:lnTo>
                  <a:pt x="6685561" y="1930399"/>
                </a:lnTo>
                <a:lnTo>
                  <a:pt x="6664611" y="1892299"/>
                </a:lnTo>
                <a:lnTo>
                  <a:pt x="6643166" y="1854199"/>
                </a:lnTo>
                <a:lnTo>
                  <a:pt x="6621227" y="1816099"/>
                </a:lnTo>
                <a:lnTo>
                  <a:pt x="6598800" y="1765299"/>
                </a:lnTo>
                <a:lnTo>
                  <a:pt x="6575888" y="1727199"/>
                </a:lnTo>
                <a:lnTo>
                  <a:pt x="6552495" y="1689099"/>
                </a:lnTo>
                <a:lnTo>
                  <a:pt x="6528627" y="1650999"/>
                </a:lnTo>
                <a:lnTo>
                  <a:pt x="6504286" y="1612899"/>
                </a:lnTo>
                <a:lnTo>
                  <a:pt x="6479477" y="1574799"/>
                </a:lnTo>
                <a:lnTo>
                  <a:pt x="6454204" y="1536699"/>
                </a:lnTo>
                <a:lnTo>
                  <a:pt x="6428471" y="1511299"/>
                </a:lnTo>
                <a:lnTo>
                  <a:pt x="6402283" y="1473199"/>
                </a:lnTo>
                <a:lnTo>
                  <a:pt x="6375642" y="1435099"/>
                </a:lnTo>
                <a:lnTo>
                  <a:pt x="6348555" y="1396999"/>
                </a:lnTo>
                <a:lnTo>
                  <a:pt x="6321023" y="1358899"/>
                </a:lnTo>
                <a:lnTo>
                  <a:pt x="6293053" y="1320799"/>
                </a:lnTo>
                <a:lnTo>
                  <a:pt x="6264647" y="1295399"/>
                </a:lnTo>
                <a:lnTo>
                  <a:pt x="6235810" y="1257299"/>
                </a:lnTo>
                <a:lnTo>
                  <a:pt x="6206546" y="1219199"/>
                </a:lnTo>
                <a:lnTo>
                  <a:pt x="6176860" y="1193799"/>
                </a:lnTo>
                <a:lnTo>
                  <a:pt x="6146754" y="1155699"/>
                </a:lnTo>
                <a:lnTo>
                  <a:pt x="6116234" y="1117599"/>
                </a:lnTo>
                <a:lnTo>
                  <a:pt x="6085303" y="1092199"/>
                </a:lnTo>
                <a:lnTo>
                  <a:pt x="6053966" y="1054099"/>
                </a:lnTo>
                <a:lnTo>
                  <a:pt x="6022227" y="1028699"/>
                </a:lnTo>
                <a:lnTo>
                  <a:pt x="5990089" y="990599"/>
                </a:lnTo>
                <a:lnTo>
                  <a:pt x="5924635" y="939799"/>
                </a:lnTo>
                <a:lnTo>
                  <a:pt x="5891328" y="901699"/>
                </a:lnTo>
                <a:lnTo>
                  <a:pt x="5857638" y="876299"/>
                </a:lnTo>
                <a:lnTo>
                  <a:pt x="5823571" y="838199"/>
                </a:lnTo>
                <a:lnTo>
                  <a:pt x="5754320" y="787399"/>
                </a:lnTo>
                <a:lnTo>
                  <a:pt x="5683608" y="736599"/>
                </a:lnTo>
                <a:lnTo>
                  <a:pt x="5647714" y="698499"/>
                </a:lnTo>
                <a:lnTo>
                  <a:pt x="5537931" y="622299"/>
                </a:lnTo>
                <a:lnTo>
                  <a:pt x="5425082" y="546099"/>
                </a:lnTo>
                <a:lnTo>
                  <a:pt x="5386804" y="533399"/>
                </a:lnTo>
                <a:lnTo>
                  <a:pt x="5270040" y="457199"/>
                </a:lnTo>
                <a:lnTo>
                  <a:pt x="5230489" y="431799"/>
                </a:lnTo>
                <a:lnTo>
                  <a:pt x="5190630" y="419099"/>
                </a:lnTo>
                <a:lnTo>
                  <a:pt x="5110007" y="368299"/>
                </a:lnTo>
                <a:lnTo>
                  <a:pt x="5069249" y="355599"/>
                </a:lnTo>
                <a:lnTo>
                  <a:pt x="5028201" y="330199"/>
                </a:lnTo>
                <a:lnTo>
                  <a:pt x="4986865" y="317499"/>
                </a:lnTo>
                <a:lnTo>
                  <a:pt x="4945246" y="292099"/>
                </a:lnTo>
                <a:lnTo>
                  <a:pt x="4861176" y="266699"/>
                </a:lnTo>
                <a:lnTo>
                  <a:pt x="4818732" y="241299"/>
                </a:lnTo>
                <a:lnTo>
                  <a:pt x="4689818" y="203199"/>
                </a:lnTo>
                <a:lnTo>
                  <a:pt x="4646333" y="177799"/>
                </a:lnTo>
                <a:lnTo>
                  <a:pt x="4380308" y="101599"/>
                </a:lnTo>
                <a:close/>
              </a:path>
              <a:path w="7074534" h="7061200">
                <a:moveTo>
                  <a:pt x="4198392" y="63499"/>
                </a:moveTo>
                <a:lnTo>
                  <a:pt x="2875736" y="63499"/>
                </a:lnTo>
                <a:lnTo>
                  <a:pt x="2738972" y="101599"/>
                </a:lnTo>
                <a:lnTo>
                  <a:pt x="4335157" y="101599"/>
                </a:lnTo>
                <a:lnTo>
                  <a:pt x="4198392" y="63499"/>
                </a:lnTo>
                <a:close/>
              </a:path>
              <a:path w="7074534" h="7061200">
                <a:moveTo>
                  <a:pt x="4106163" y="50799"/>
                </a:moveTo>
                <a:lnTo>
                  <a:pt x="2967965" y="50799"/>
                </a:lnTo>
                <a:lnTo>
                  <a:pt x="2921748" y="63499"/>
                </a:lnTo>
                <a:lnTo>
                  <a:pt x="4152380" y="63499"/>
                </a:lnTo>
                <a:lnTo>
                  <a:pt x="4106163" y="50799"/>
                </a:lnTo>
                <a:close/>
              </a:path>
              <a:path w="7074534" h="7061200">
                <a:moveTo>
                  <a:pt x="4013131" y="38099"/>
                </a:moveTo>
                <a:lnTo>
                  <a:pt x="3060998" y="38099"/>
                </a:lnTo>
                <a:lnTo>
                  <a:pt x="3014383" y="50799"/>
                </a:lnTo>
                <a:lnTo>
                  <a:pt x="4059746" y="50799"/>
                </a:lnTo>
                <a:lnTo>
                  <a:pt x="4013131" y="38099"/>
                </a:lnTo>
                <a:close/>
              </a:path>
              <a:path w="7074534" h="7061200">
                <a:moveTo>
                  <a:pt x="3919327" y="25399"/>
                </a:moveTo>
                <a:lnTo>
                  <a:pt x="3154801" y="25399"/>
                </a:lnTo>
                <a:lnTo>
                  <a:pt x="3107805" y="38099"/>
                </a:lnTo>
                <a:lnTo>
                  <a:pt x="3966323" y="38099"/>
                </a:lnTo>
                <a:lnTo>
                  <a:pt x="3919327" y="25399"/>
                </a:lnTo>
                <a:close/>
              </a:path>
              <a:path w="7074534" h="7061200">
                <a:moveTo>
                  <a:pt x="3824786" y="12699"/>
                </a:moveTo>
                <a:lnTo>
                  <a:pt x="3249343" y="12699"/>
                </a:lnTo>
                <a:lnTo>
                  <a:pt x="3201982" y="25399"/>
                </a:lnTo>
                <a:lnTo>
                  <a:pt x="3872147" y="25399"/>
                </a:lnTo>
                <a:lnTo>
                  <a:pt x="3824786" y="12699"/>
                </a:lnTo>
                <a:close/>
              </a:path>
              <a:path w="7074534" h="7061200">
                <a:moveTo>
                  <a:pt x="3537064" y="0"/>
                </a:moveTo>
                <a:lnTo>
                  <a:pt x="3488708" y="12699"/>
                </a:lnTo>
                <a:lnTo>
                  <a:pt x="3585421" y="12699"/>
                </a:lnTo>
                <a:lnTo>
                  <a:pt x="3537064" y="0"/>
                </a:lnTo>
                <a:close/>
              </a:path>
            </a:pathLst>
          </a:custGeom>
          <a:solidFill>
            <a:srgbClr val="2B73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13689635" y="6131750"/>
            <a:ext cx="3317240" cy="3317240"/>
          </a:xfrm>
          <a:custGeom>
            <a:avLst/>
            <a:gdLst/>
            <a:ahLst/>
            <a:cxnLst/>
            <a:rect l="l" t="t" r="r" b="b"/>
            <a:pathLst>
              <a:path w="3317240" h="3317240">
                <a:moveTo>
                  <a:pt x="1706636" y="682"/>
                </a:moveTo>
                <a:lnTo>
                  <a:pt x="1610539" y="682"/>
                </a:lnTo>
                <a:lnTo>
                  <a:pt x="1562830" y="2718"/>
                </a:lnTo>
                <a:lnTo>
                  <a:pt x="1515478" y="6088"/>
                </a:lnTo>
                <a:lnTo>
                  <a:pt x="1468501" y="10773"/>
                </a:lnTo>
                <a:lnTo>
                  <a:pt x="1421918" y="16757"/>
                </a:lnTo>
                <a:lnTo>
                  <a:pt x="1375748" y="24020"/>
                </a:lnTo>
                <a:lnTo>
                  <a:pt x="1330009" y="32543"/>
                </a:lnTo>
                <a:lnTo>
                  <a:pt x="1284719" y="42309"/>
                </a:lnTo>
                <a:lnTo>
                  <a:pt x="1239897" y="53298"/>
                </a:lnTo>
                <a:lnTo>
                  <a:pt x="1195562" y="65493"/>
                </a:lnTo>
                <a:lnTo>
                  <a:pt x="1151730" y="78875"/>
                </a:lnTo>
                <a:lnTo>
                  <a:pt x="1108423" y="93425"/>
                </a:lnTo>
                <a:lnTo>
                  <a:pt x="1065656" y="109125"/>
                </a:lnTo>
                <a:lnTo>
                  <a:pt x="1023450" y="125957"/>
                </a:lnTo>
                <a:lnTo>
                  <a:pt x="981822" y="143902"/>
                </a:lnTo>
                <a:lnTo>
                  <a:pt x="940791" y="162942"/>
                </a:lnTo>
                <a:lnTo>
                  <a:pt x="900376" y="183058"/>
                </a:lnTo>
                <a:lnTo>
                  <a:pt x="860594" y="204232"/>
                </a:lnTo>
                <a:lnTo>
                  <a:pt x="821464" y="226445"/>
                </a:lnTo>
                <a:lnTo>
                  <a:pt x="783005" y="249680"/>
                </a:lnTo>
                <a:lnTo>
                  <a:pt x="745235" y="273917"/>
                </a:lnTo>
                <a:lnTo>
                  <a:pt x="708173" y="299138"/>
                </a:lnTo>
                <a:lnTo>
                  <a:pt x="671836" y="325324"/>
                </a:lnTo>
                <a:lnTo>
                  <a:pt x="636244" y="352458"/>
                </a:lnTo>
                <a:lnTo>
                  <a:pt x="601415" y="380521"/>
                </a:lnTo>
                <a:lnTo>
                  <a:pt x="567367" y="409494"/>
                </a:lnTo>
                <a:lnTo>
                  <a:pt x="534119" y="439359"/>
                </a:lnTo>
                <a:lnTo>
                  <a:pt x="501689" y="470098"/>
                </a:lnTo>
                <a:lnTo>
                  <a:pt x="470096" y="501691"/>
                </a:lnTo>
                <a:lnTo>
                  <a:pt x="439357" y="534121"/>
                </a:lnTo>
                <a:lnTo>
                  <a:pt x="409493" y="567369"/>
                </a:lnTo>
                <a:lnTo>
                  <a:pt x="380520" y="601417"/>
                </a:lnTo>
                <a:lnTo>
                  <a:pt x="352457" y="636247"/>
                </a:lnTo>
                <a:lnTo>
                  <a:pt x="325323" y="671839"/>
                </a:lnTo>
                <a:lnTo>
                  <a:pt x="299136" y="708175"/>
                </a:lnTo>
                <a:lnTo>
                  <a:pt x="273915" y="745237"/>
                </a:lnTo>
                <a:lnTo>
                  <a:pt x="249679" y="783007"/>
                </a:lnTo>
                <a:lnTo>
                  <a:pt x="226444" y="821466"/>
                </a:lnTo>
                <a:lnTo>
                  <a:pt x="204231" y="860596"/>
                </a:lnTo>
                <a:lnTo>
                  <a:pt x="183057" y="900378"/>
                </a:lnTo>
                <a:lnTo>
                  <a:pt x="162941" y="940793"/>
                </a:lnTo>
                <a:lnTo>
                  <a:pt x="143901" y="981824"/>
                </a:lnTo>
                <a:lnTo>
                  <a:pt x="125956" y="1023452"/>
                </a:lnTo>
                <a:lnTo>
                  <a:pt x="109124" y="1065658"/>
                </a:lnTo>
                <a:lnTo>
                  <a:pt x="93424" y="1108425"/>
                </a:lnTo>
                <a:lnTo>
                  <a:pt x="78874" y="1151732"/>
                </a:lnTo>
                <a:lnTo>
                  <a:pt x="65492" y="1195563"/>
                </a:lnTo>
                <a:lnTo>
                  <a:pt x="53298" y="1239899"/>
                </a:lnTo>
                <a:lnTo>
                  <a:pt x="42308" y="1284721"/>
                </a:lnTo>
                <a:lnTo>
                  <a:pt x="32543" y="1330010"/>
                </a:lnTo>
                <a:lnTo>
                  <a:pt x="24019" y="1375749"/>
                </a:lnTo>
                <a:lnTo>
                  <a:pt x="16757" y="1421919"/>
                </a:lnTo>
                <a:lnTo>
                  <a:pt x="10773" y="1468502"/>
                </a:lnTo>
                <a:lnTo>
                  <a:pt x="6087" y="1515478"/>
                </a:lnTo>
                <a:lnTo>
                  <a:pt x="2718" y="1562830"/>
                </a:lnTo>
                <a:lnTo>
                  <a:pt x="682" y="1610540"/>
                </a:lnTo>
                <a:lnTo>
                  <a:pt x="0" y="1658588"/>
                </a:lnTo>
                <a:lnTo>
                  <a:pt x="682" y="1706636"/>
                </a:lnTo>
                <a:lnTo>
                  <a:pt x="2718" y="1754345"/>
                </a:lnTo>
                <a:lnTo>
                  <a:pt x="6087" y="1801697"/>
                </a:lnTo>
                <a:lnTo>
                  <a:pt x="10773" y="1848674"/>
                </a:lnTo>
                <a:lnTo>
                  <a:pt x="16757" y="1895256"/>
                </a:lnTo>
                <a:lnTo>
                  <a:pt x="24019" y="1941426"/>
                </a:lnTo>
                <a:lnTo>
                  <a:pt x="32543" y="1987165"/>
                </a:lnTo>
                <a:lnTo>
                  <a:pt x="42308" y="2032455"/>
                </a:lnTo>
                <a:lnTo>
                  <a:pt x="53298" y="2077276"/>
                </a:lnTo>
                <a:lnTo>
                  <a:pt x="65492" y="2121612"/>
                </a:lnTo>
                <a:lnTo>
                  <a:pt x="78874" y="2165443"/>
                </a:lnTo>
                <a:lnTo>
                  <a:pt x="93424" y="2208751"/>
                </a:lnTo>
                <a:lnTo>
                  <a:pt x="109124" y="2251517"/>
                </a:lnTo>
                <a:lnTo>
                  <a:pt x="125956" y="2293723"/>
                </a:lnTo>
                <a:lnTo>
                  <a:pt x="143901" y="2335351"/>
                </a:lnTo>
                <a:lnTo>
                  <a:pt x="162941" y="2376382"/>
                </a:lnTo>
                <a:lnTo>
                  <a:pt x="183057" y="2416798"/>
                </a:lnTo>
                <a:lnTo>
                  <a:pt x="204231" y="2456579"/>
                </a:lnTo>
                <a:lnTo>
                  <a:pt x="226444" y="2495709"/>
                </a:lnTo>
                <a:lnTo>
                  <a:pt x="249679" y="2534168"/>
                </a:lnTo>
                <a:lnTo>
                  <a:pt x="273915" y="2571938"/>
                </a:lnTo>
                <a:lnTo>
                  <a:pt x="299136" y="2609000"/>
                </a:lnTo>
                <a:lnTo>
                  <a:pt x="325323" y="2645337"/>
                </a:lnTo>
                <a:lnTo>
                  <a:pt x="352457" y="2680929"/>
                </a:lnTo>
                <a:lnTo>
                  <a:pt x="380520" y="2715758"/>
                </a:lnTo>
                <a:lnTo>
                  <a:pt x="409493" y="2749806"/>
                </a:lnTo>
                <a:lnTo>
                  <a:pt x="439357" y="2783054"/>
                </a:lnTo>
                <a:lnTo>
                  <a:pt x="470096" y="2815484"/>
                </a:lnTo>
                <a:lnTo>
                  <a:pt x="501689" y="2847078"/>
                </a:lnTo>
                <a:lnTo>
                  <a:pt x="534119" y="2877816"/>
                </a:lnTo>
                <a:lnTo>
                  <a:pt x="567367" y="2907681"/>
                </a:lnTo>
                <a:lnTo>
                  <a:pt x="601415" y="2936654"/>
                </a:lnTo>
                <a:lnTo>
                  <a:pt x="636244" y="2964717"/>
                </a:lnTo>
                <a:lnTo>
                  <a:pt x="671836" y="2991851"/>
                </a:lnTo>
                <a:lnTo>
                  <a:pt x="708173" y="3018038"/>
                </a:lnTo>
                <a:lnTo>
                  <a:pt x="745235" y="3043259"/>
                </a:lnTo>
                <a:lnTo>
                  <a:pt x="783005" y="3067496"/>
                </a:lnTo>
                <a:lnTo>
                  <a:pt x="821464" y="3090730"/>
                </a:lnTo>
                <a:lnTo>
                  <a:pt x="860594" y="3112943"/>
                </a:lnTo>
                <a:lnTo>
                  <a:pt x="900376" y="3134117"/>
                </a:lnTo>
                <a:lnTo>
                  <a:pt x="940791" y="3154234"/>
                </a:lnTo>
                <a:lnTo>
                  <a:pt x="981822" y="3173273"/>
                </a:lnTo>
                <a:lnTo>
                  <a:pt x="1023450" y="3191218"/>
                </a:lnTo>
                <a:lnTo>
                  <a:pt x="1065656" y="3208050"/>
                </a:lnTo>
                <a:lnTo>
                  <a:pt x="1108423" y="3223751"/>
                </a:lnTo>
                <a:lnTo>
                  <a:pt x="1151730" y="3238301"/>
                </a:lnTo>
                <a:lnTo>
                  <a:pt x="1195562" y="3251683"/>
                </a:lnTo>
                <a:lnTo>
                  <a:pt x="1239897" y="3263877"/>
                </a:lnTo>
                <a:lnTo>
                  <a:pt x="1284719" y="3274867"/>
                </a:lnTo>
                <a:lnTo>
                  <a:pt x="1330009" y="3284632"/>
                </a:lnTo>
                <a:lnTo>
                  <a:pt x="1375748" y="3293156"/>
                </a:lnTo>
                <a:lnTo>
                  <a:pt x="1421918" y="3300418"/>
                </a:lnTo>
                <a:lnTo>
                  <a:pt x="1468501" y="3306402"/>
                </a:lnTo>
                <a:lnTo>
                  <a:pt x="1515478" y="3311088"/>
                </a:lnTo>
                <a:lnTo>
                  <a:pt x="1562830" y="3314458"/>
                </a:lnTo>
                <a:lnTo>
                  <a:pt x="1610539" y="3316493"/>
                </a:lnTo>
                <a:lnTo>
                  <a:pt x="1658588" y="3317176"/>
                </a:lnTo>
                <a:lnTo>
                  <a:pt x="1706636" y="3316493"/>
                </a:lnTo>
                <a:lnTo>
                  <a:pt x="1754345" y="3314458"/>
                </a:lnTo>
                <a:lnTo>
                  <a:pt x="1801698" y="3311088"/>
                </a:lnTo>
                <a:lnTo>
                  <a:pt x="1848674" y="3306402"/>
                </a:lnTo>
                <a:lnTo>
                  <a:pt x="1895257" y="3300418"/>
                </a:lnTo>
                <a:lnTo>
                  <a:pt x="1941427" y="3293156"/>
                </a:lnTo>
                <a:lnTo>
                  <a:pt x="1987166" y="3284632"/>
                </a:lnTo>
                <a:lnTo>
                  <a:pt x="2032456" y="3274867"/>
                </a:lnTo>
                <a:lnTo>
                  <a:pt x="2077278" y="3263877"/>
                </a:lnTo>
                <a:lnTo>
                  <a:pt x="2121614" y="3251683"/>
                </a:lnTo>
                <a:lnTo>
                  <a:pt x="2165445" y="3238301"/>
                </a:lnTo>
                <a:lnTo>
                  <a:pt x="2208753" y="3223751"/>
                </a:lnTo>
                <a:lnTo>
                  <a:pt x="2251519" y="3208050"/>
                </a:lnTo>
                <a:lnTo>
                  <a:pt x="2293725" y="3191218"/>
                </a:lnTo>
                <a:lnTo>
                  <a:pt x="2335353" y="3173273"/>
                </a:lnTo>
                <a:lnTo>
                  <a:pt x="2376384" y="3154234"/>
                </a:lnTo>
                <a:lnTo>
                  <a:pt x="2416800" y="3134117"/>
                </a:lnTo>
                <a:lnTo>
                  <a:pt x="2456582" y="3112943"/>
                </a:lnTo>
                <a:lnTo>
                  <a:pt x="2495711" y="3090730"/>
                </a:lnTo>
                <a:lnTo>
                  <a:pt x="2534170" y="3067496"/>
                </a:lnTo>
                <a:lnTo>
                  <a:pt x="2571940" y="3043259"/>
                </a:lnTo>
                <a:lnTo>
                  <a:pt x="2609002" y="3018038"/>
                </a:lnTo>
                <a:lnTo>
                  <a:pt x="2645339" y="2991851"/>
                </a:lnTo>
                <a:lnTo>
                  <a:pt x="2680931" y="2964717"/>
                </a:lnTo>
                <a:lnTo>
                  <a:pt x="2715760" y="2936654"/>
                </a:lnTo>
                <a:lnTo>
                  <a:pt x="2749808" y="2907681"/>
                </a:lnTo>
                <a:lnTo>
                  <a:pt x="2783056" y="2877816"/>
                </a:lnTo>
                <a:lnTo>
                  <a:pt x="2815486" y="2847078"/>
                </a:lnTo>
                <a:lnTo>
                  <a:pt x="2847080" y="2815484"/>
                </a:lnTo>
                <a:lnTo>
                  <a:pt x="2877818" y="2783054"/>
                </a:lnTo>
                <a:lnTo>
                  <a:pt x="2907683" y="2749806"/>
                </a:lnTo>
                <a:lnTo>
                  <a:pt x="2936656" y="2715758"/>
                </a:lnTo>
                <a:lnTo>
                  <a:pt x="2964718" y="2680929"/>
                </a:lnTo>
                <a:lnTo>
                  <a:pt x="2991852" y="2645337"/>
                </a:lnTo>
                <a:lnTo>
                  <a:pt x="3018039" y="2609000"/>
                </a:lnTo>
                <a:lnTo>
                  <a:pt x="3043260" y="2571938"/>
                </a:lnTo>
                <a:lnTo>
                  <a:pt x="3067497" y="2534168"/>
                </a:lnTo>
                <a:lnTo>
                  <a:pt x="3090731" y="2495709"/>
                </a:lnTo>
                <a:lnTo>
                  <a:pt x="3112944" y="2456579"/>
                </a:lnTo>
                <a:lnTo>
                  <a:pt x="3134118" y="2416798"/>
                </a:lnTo>
                <a:lnTo>
                  <a:pt x="3154234" y="2376382"/>
                </a:lnTo>
                <a:lnTo>
                  <a:pt x="3173274" y="2335351"/>
                </a:lnTo>
                <a:lnTo>
                  <a:pt x="3191219" y="2293723"/>
                </a:lnTo>
                <a:lnTo>
                  <a:pt x="3208051" y="2251517"/>
                </a:lnTo>
                <a:lnTo>
                  <a:pt x="3223751" y="2208751"/>
                </a:lnTo>
                <a:lnTo>
                  <a:pt x="3238301" y="2165443"/>
                </a:lnTo>
                <a:lnTo>
                  <a:pt x="3251683" y="2121612"/>
                </a:lnTo>
                <a:lnTo>
                  <a:pt x="3263878" y="2077276"/>
                </a:lnTo>
                <a:lnTo>
                  <a:pt x="3274867" y="2032455"/>
                </a:lnTo>
                <a:lnTo>
                  <a:pt x="3284633" y="1987165"/>
                </a:lnTo>
                <a:lnTo>
                  <a:pt x="3293156" y="1941426"/>
                </a:lnTo>
                <a:lnTo>
                  <a:pt x="3300418" y="1895256"/>
                </a:lnTo>
                <a:lnTo>
                  <a:pt x="3306402" y="1848674"/>
                </a:lnTo>
                <a:lnTo>
                  <a:pt x="3311088" y="1801697"/>
                </a:lnTo>
                <a:lnTo>
                  <a:pt x="3314458" y="1754345"/>
                </a:lnTo>
                <a:lnTo>
                  <a:pt x="3316493" y="1706636"/>
                </a:lnTo>
                <a:lnTo>
                  <a:pt x="3317176" y="1658588"/>
                </a:lnTo>
                <a:lnTo>
                  <a:pt x="3316493" y="1610540"/>
                </a:lnTo>
                <a:lnTo>
                  <a:pt x="3314458" y="1562830"/>
                </a:lnTo>
                <a:lnTo>
                  <a:pt x="3311088" y="1515478"/>
                </a:lnTo>
                <a:lnTo>
                  <a:pt x="3306402" y="1468502"/>
                </a:lnTo>
                <a:lnTo>
                  <a:pt x="3300418" y="1421919"/>
                </a:lnTo>
                <a:lnTo>
                  <a:pt x="3293156" y="1375749"/>
                </a:lnTo>
                <a:lnTo>
                  <a:pt x="3284633" y="1330010"/>
                </a:lnTo>
                <a:lnTo>
                  <a:pt x="3274867" y="1284721"/>
                </a:lnTo>
                <a:lnTo>
                  <a:pt x="3263878" y="1239899"/>
                </a:lnTo>
                <a:lnTo>
                  <a:pt x="3251683" y="1195563"/>
                </a:lnTo>
                <a:lnTo>
                  <a:pt x="3238301" y="1151732"/>
                </a:lnTo>
                <a:lnTo>
                  <a:pt x="3223751" y="1108425"/>
                </a:lnTo>
                <a:lnTo>
                  <a:pt x="3208051" y="1065658"/>
                </a:lnTo>
                <a:lnTo>
                  <a:pt x="3191219" y="1023452"/>
                </a:lnTo>
                <a:lnTo>
                  <a:pt x="3173274" y="981824"/>
                </a:lnTo>
                <a:lnTo>
                  <a:pt x="3154234" y="940793"/>
                </a:lnTo>
                <a:lnTo>
                  <a:pt x="3134118" y="900378"/>
                </a:lnTo>
                <a:lnTo>
                  <a:pt x="3112944" y="860596"/>
                </a:lnTo>
                <a:lnTo>
                  <a:pt x="3090731" y="821466"/>
                </a:lnTo>
                <a:lnTo>
                  <a:pt x="3067497" y="783007"/>
                </a:lnTo>
                <a:lnTo>
                  <a:pt x="3043260" y="745237"/>
                </a:lnTo>
                <a:lnTo>
                  <a:pt x="3018039" y="708175"/>
                </a:lnTo>
                <a:lnTo>
                  <a:pt x="2991852" y="671839"/>
                </a:lnTo>
                <a:lnTo>
                  <a:pt x="2964718" y="636247"/>
                </a:lnTo>
                <a:lnTo>
                  <a:pt x="2936656" y="601417"/>
                </a:lnTo>
                <a:lnTo>
                  <a:pt x="2907683" y="567369"/>
                </a:lnTo>
                <a:lnTo>
                  <a:pt x="2877818" y="534121"/>
                </a:lnTo>
                <a:lnTo>
                  <a:pt x="2847080" y="501691"/>
                </a:lnTo>
                <a:lnTo>
                  <a:pt x="2815486" y="470098"/>
                </a:lnTo>
                <a:lnTo>
                  <a:pt x="2783056" y="439359"/>
                </a:lnTo>
                <a:lnTo>
                  <a:pt x="2749808" y="409494"/>
                </a:lnTo>
                <a:lnTo>
                  <a:pt x="2715760" y="380521"/>
                </a:lnTo>
                <a:lnTo>
                  <a:pt x="2680931" y="352458"/>
                </a:lnTo>
                <a:lnTo>
                  <a:pt x="2645339" y="325324"/>
                </a:lnTo>
                <a:lnTo>
                  <a:pt x="2609002" y="299138"/>
                </a:lnTo>
                <a:lnTo>
                  <a:pt x="2571940" y="273917"/>
                </a:lnTo>
                <a:lnTo>
                  <a:pt x="2534170" y="249680"/>
                </a:lnTo>
                <a:lnTo>
                  <a:pt x="2495711" y="226445"/>
                </a:lnTo>
                <a:lnTo>
                  <a:pt x="2456582" y="204232"/>
                </a:lnTo>
                <a:lnTo>
                  <a:pt x="2416800" y="183058"/>
                </a:lnTo>
                <a:lnTo>
                  <a:pt x="2376384" y="162942"/>
                </a:lnTo>
                <a:lnTo>
                  <a:pt x="2335353" y="143902"/>
                </a:lnTo>
                <a:lnTo>
                  <a:pt x="2293725" y="125957"/>
                </a:lnTo>
                <a:lnTo>
                  <a:pt x="2251519" y="109125"/>
                </a:lnTo>
                <a:lnTo>
                  <a:pt x="2208753" y="93425"/>
                </a:lnTo>
                <a:lnTo>
                  <a:pt x="2165445" y="78875"/>
                </a:lnTo>
                <a:lnTo>
                  <a:pt x="2121614" y="65493"/>
                </a:lnTo>
                <a:lnTo>
                  <a:pt x="2077278" y="53298"/>
                </a:lnTo>
                <a:lnTo>
                  <a:pt x="2032456" y="42309"/>
                </a:lnTo>
                <a:lnTo>
                  <a:pt x="1987166" y="32543"/>
                </a:lnTo>
                <a:lnTo>
                  <a:pt x="1941427" y="24020"/>
                </a:lnTo>
                <a:lnTo>
                  <a:pt x="1895257" y="16757"/>
                </a:lnTo>
                <a:lnTo>
                  <a:pt x="1848674" y="10773"/>
                </a:lnTo>
                <a:lnTo>
                  <a:pt x="1801698" y="6088"/>
                </a:lnTo>
                <a:lnTo>
                  <a:pt x="1754345" y="2718"/>
                </a:lnTo>
                <a:lnTo>
                  <a:pt x="1706636" y="682"/>
                </a:lnTo>
                <a:close/>
              </a:path>
              <a:path w="3317240" h="3317240">
                <a:moveTo>
                  <a:pt x="1658588" y="0"/>
                </a:moveTo>
                <a:lnTo>
                  <a:pt x="1610539" y="682"/>
                </a:lnTo>
                <a:lnTo>
                  <a:pt x="1706636" y="682"/>
                </a:lnTo>
                <a:lnTo>
                  <a:pt x="1658588" y="0"/>
                </a:lnTo>
                <a:close/>
              </a:path>
            </a:pathLst>
          </a:custGeom>
          <a:solidFill>
            <a:srgbClr val="B4B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14550207" y="7752508"/>
            <a:ext cx="1844675" cy="56832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3550" spc="5">
                <a:latin typeface="Helvetica Neue"/>
                <a:cs typeface="Helvetica Neue"/>
              </a:rPr>
              <a:t>0.924B</a:t>
            </a:r>
            <a:r>
              <a:rPr dirty="0" sz="3550" spc="-85">
                <a:latin typeface="Helvetica Neue"/>
                <a:cs typeface="Helvetica Neue"/>
              </a:rPr>
              <a:t> </a:t>
            </a:r>
            <a:r>
              <a:rPr dirty="0" sz="3550" spc="5">
                <a:latin typeface="Helvetica Neue"/>
                <a:cs typeface="Helvetica Neue"/>
              </a:rPr>
              <a:t>$</a:t>
            </a:r>
            <a:endParaRPr sz="3550">
              <a:latin typeface="Helvetica Neue"/>
              <a:cs typeface="Helvetica Neu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4550207" y="4146336"/>
            <a:ext cx="1593215" cy="56832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3550" spc="5">
                <a:latin typeface="Helvetica Neue"/>
                <a:cs typeface="Helvetica Neue"/>
              </a:rPr>
              <a:t>2.05B</a:t>
            </a:r>
            <a:r>
              <a:rPr dirty="0" sz="3550" spc="-85">
                <a:latin typeface="Helvetica Neue"/>
                <a:cs typeface="Helvetica Neue"/>
              </a:rPr>
              <a:t> </a:t>
            </a:r>
            <a:r>
              <a:rPr dirty="0" sz="3550" spc="5">
                <a:latin typeface="Helvetica Neue"/>
                <a:cs typeface="Helvetica Neue"/>
              </a:rPr>
              <a:t>$</a:t>
            </a:r>
            <a:endParaRPr sz="3550">
              <a:latin typeface="Helvetica Neue"/>
              <a:cs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2020-03-19T19:34:07Z</dcterms:created>
  <dcterms:modified xsi:type="dcterms:W3CDTF">2020-03-19T19:34:07Z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2020-03-19T00:00:00Z</vt:filetime>
  </property>
  <property fmtid="{D5CDD505-2E9C-101B-9397-08002B2CF9AE}" pid="3" name="LastSaved">
    <vt:filetime>2020-03-19T00:00:00Z</vt:filetime>
  </property>
</Properties>
</file>